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4"/>
  </p:notesMasterIdLst>
  <p:handoutMasterIdLst>
    <p:handoutMasterId r:id="rId25"/>
  </p:handoutMasterIdLst>
  <p:sldIdLst>
    <p:sldId id="258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10" r:id="rId23"/>
  </p:sldIdLst>
  <p:sldSz cx="9144000" cy="6858000" type="screen4x3"/>
  <p:notesSz cx="6805613" cy="99393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 mitjà 4 - èmfas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Estil mitjà 2 - èmfasi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 mitjà 2 - èmfasi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 clar 3 - èmfasi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 clar 3 - èmfasi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 mitjà 1 - èmfasi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 mitjà 4 - èmfasi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 clar 1 - èmfasi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 clar 2 - èmfasi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0757-6669-4BDC-8FDE-4B7F2EF4B2F2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3016-A204-40AC-9CA9-C20B02ACF0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7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18DFD1-8453-41CC-8A98-8D7A9A29BBCA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noProof="0" smtClean="0"/>
              <a:t>Feu clic aquí per editar estils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es-ES" noProof="0" smtClean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FD66AB-ACCE-4681-B6DC-B132595B24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572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5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59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749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9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9611D0-B553-4420-A0E7-1CDB6EEBF6AD}" type="slidenum">
              <a:rPr 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a-E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B39D-3D4B-4DBB-A164-2653C335BAD5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B39D-3D4B-4DBB-A164-2653C335BAD5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928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841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721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52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793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948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B39D-3D4B-4DBB-A164-2653C335BAD5}" type="slidenum">
              <a:rPr lang="es-ES" smtClean="0"/>
              <a:pPr/>
              <a:t>21</a:t>
            </a:fld>
            <a:endParaRPr lang="es-E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59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46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70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80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21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B39D-3D4B-4DBB-A164-2653C335BAD5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D66AB-ACCE-4681-B6DC-B132595B24E8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83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B39D-3D4B-4DBB-A164-2653C335BAD5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>
            <a:spLocks noChangeArrowheads="1"/>
          </p:cNvSpPr>
          <p:nvPr userDrawn="1"/>
        </p:nvSpPr>
        <p:spPr bwMode="auto">
          <a:xfrm>
            <a:off x="572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es-ES" sz="3200" b="1">
              <a:solidFill>
                <a:srgbClr val="993366"/>
              </a:solidFill>
            </a:endParaRPr>
          </a:p>
        </p:txBody>
      </p:sp>
      <p:pic>
        <p:nvPicPr>
          <p:cNvPr id="4" name="7 Imagen" descr="barra blava arrodoni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1" r="917"/>
          <a:stretch>
            <a:fillRect/>
          </a:stretch>
        </p:blipFill>
        <p:spPr bwMode="auto">
          <a:xfrm>
            <a:off x="714375" y="0"/>
            <a:ext cx="76438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ol 1"/>
          <p:cNvSpPr>
            <a:spLocks noGrp="1"/>
          </p:cNvSpPr>
          <p:nvPr>
            <p:ph type="title"/>
          </p:nvPr>
        </p:nvSpPr>
        <p:spPr>
          <a:xfrm>
            <a:off x="1835696" y="3356992"/>
            <a:ext cx="67564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lang="es-ES" sz="3600" b="1" kern="1200" dirty="0">
                <a:solidFill>
                  <a:srgbClr val="007DC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ca-ES" smtClean="0"/>
              <a:t>Feu clic aquí per editar l'estil</a:t>
            </a:r>
            <a:endParaRPr lang="es-ES" dirty="0"/>
          </a:p>
        </p:txBody>
      </p:sp>
      <p:pic>
        <p:nvPicPr>
          <p:cNvPr id="7" name="5 Imagen" descr="UPC-CEI-positiu-p3005-interior-blanc.png"/>
          <p:cNvPicPr>
            <a:picLocks noChangeAspect="1"/>
          </p:cNvPicPr>
          <p:nvPr userDrawn="1"/>
        </p:nvPicPr>
        <p:blipFill rotWithShape="1">
          <a:blip r:embed="rId3" cstate="print"/>
          <a:srcRect l="22702" t="67560" r="5366"/>
          <a:stretch/>
        </p:blipFill>
        <p:spPr bwMode="auto">
          <a:xfrm>
            <a:off x="1076753" y="6185942"/>
            <a:ext cx="1983079" cy="29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4" y="5302853"/>
            <a:ext cx="3408695" cy="90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30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5933" y="1620000"/>
            <a:ext cx="7176062" cy="3806832"/>
          </a:xfrm>
        </p:spPr>
        <p:txBody>
          <a:bodyPr/>
          <a:lstStyle>
            <a:lvl1pPr>
              <a:buSzPct val="119000"/>
              <a:buFont typeface="Wingdings" pitchFamily="2" charset="2"/>
              <a:buChar char="§"/>
              <a:defRPr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7" name="Contenidor de contingut 2"/>
          <p:cNvSpPr>
            <a:spLocks noGrp="1"/>
          </p:cNvSpPr>
          <p:nvPr>
            <p:ph idx="13"/>
          </p:nvPr>
        </p:nvSpPr>
        <p:spPr>
          <a:xfrm>
            <a:off x="3214677" y="142852"/>
            <a:ext cx="4933591" cy="857256"/>
          </a:xfrm>
        </p:spPr>
        <p:txBody>
          <a:bodyPr/>
          <a:lstStyle>
            <a:lvl1pPr algn="r">
              <a:spcBef>
                <a:spcPts val="0"/>
              </a:spcBef>
              <a:buSzPct val="119000"/>
              <a:buFontTx/>
              <a:buNone/>
              <a:defRPr sz="2400" b="1"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7DC3F-BDE5-428F-B3CA-5DD2152F71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04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8B63B6-2367-4E3D-A3D1-6813F4BB6178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89A4FA-C048-4923-BF5D-662E229096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44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es-ES" sz="3200" b="1">
              <a:solidFill>
                <a:srgbClr val="993366"/>
              </a:solidFill>
            </a:endParaRPr>
          </a:p>
        </p:txBody>
      </p:sp>
      <p:pic>
        <p:nvPicPr>
          <p:cNvPr id="3" name="7 Imagen" descr="barra blava arrodoni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1" r="917"/>
          <a:stretch>
            <a:fillRect/>
          </a:stretch>
        </p:blipFill>
        <p:spPr bwMode="auto">
          <a:xfrm>
            <a:off x="714375" y="0"/>
            <a:ext cx="76438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01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908050"/>
            <a:ext cx="7772400" cy="6477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95288" y="1700213"/>
            <a:ext cx="38481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395788" y="1700213"/>
            <a:ext cx="38481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395788" y="4062413"/>
            <a:ext cx="38481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41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0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1265238"/>
            <a:ext cx="717550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1"/>
            <a:endParaRPr lang="es-ES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6938" y="6245225"/>
            <a:ext cx="1403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7438" y="6245225"/>
            <a:ext cx="4214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3688" y="6245225"/>
            <a:ext cx="1571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8104AAF9-0301-4643-BADF-8FEDC37A80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30" name="Rectangle 2"/>
          <p:cNvSpPr txBox="1">
            <a:spLocks noChangeArrowheads="1"/>
          </p:cNvSpPr>
          <p:nvPr/>
        </p:nvSpPr>
        <p:spPr bwMode="auto">
          <a:xfrm>
            <a:off x="1000125" y="0"/>
            <a:ext cx="7175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endParaRPr lang="es-ES" sz="2400" b="1"/>
          </a:p>
        </p:txBody>
      </p:sp>
      <p:grpSp>
        <p:nvGrpSpPr>
          <p:cNvPr id="1031" name="10 Grupo"/>
          <p:cNvGrpSpPr>
            <a:grpSpLocks/>
          </p:cNvGrpSpPr>
          <p:nvPr/>
        </p:nvGrpSpPr>
        <p:grpSpPr bwMode="auto">
          <a:xfrm>
            <a:off x="714375" y="0"/>
            <a:ext cx="7572375" cy="1000125"/>
            <a:chOff x="714375" y="0"/>
            <a:chExt cx="7572375" cy="1000125"/>
          </a:xfrm>
        </p:grpSpPr>
        <p:pic>
          <p:nvPicPr>
            <p:cNvPr id="1033" name="8 Imagen" descr="barra blava arrodonida.jp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71" r="917"/>
            <a:stretch>
              <a:fillRect/>
            </a:stretch>
          </p:blipFill>
          <p:spPr bwMode="auto">
            <a:xfrm>
              <a:off x="714375" y="0"/>
              <a:ext cx="757237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11 Conector recto"/>
            <p:cNvCxnSpPr/>
            <p:nvPr userDrawn="1"/>
          </p:nvCxnSpPr>
          <p:spPr>
            <a:xfrm>
              <a:off x="1000125" y="998538"/>
              <a:ext cx="7072313" cy="1587"/>
            </a:xfrm>
            <a:prstGeom prst="line">
              <a:avLst/>
            </a:prstGeom>
            <a:ln>
              <a:solidFill>
                <a:srgbClr val="007A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Imatge 10" descr="ICE-positiu-p300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2432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 Imagen" descr="UPC-CEI-positiu-p3005-interior-blanc.png"/>
          <p:cNvPicPr>
            <a:picLocks noChangeAspect="1"/>
          </p:cNvPicPr>
          <p:nvPr userDrawn="1"/>
        </p:nvPicPr>
        <p:blipFill rotWithShape="1">
          <a:blip r:embed="rId10" cstate="print"/>
          <a:srcRect l="22702" t="67560" r="5366"/>
          <a:stretch/>
        </p:blipFill>
        <p:spPr bwMode="auto">
          <a:xfrm>
            <a:off x="1000125" y="785720"/>
            <a:ext cx="1434350" cy="21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468"/>
            <a:ext cx="2432449" cy="6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1" r:id="rId3"/>
    <p:sldLayoutId id="2147483712" r:id="rId4"/>
    <p:sldLayoutId id="2147483713" r:id="rId5"/>
    <p:sldLayoutId id="214748371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A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ABE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ABE"/>
        </a:buClr>
        <a:buFont typeface="Courier New" pitchFamily="49" charset="0"/>
        <a:buChar char="o"/>
        <a:defRPr sz="1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hyperlink" Target="http://www.mives.upc.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sost.ca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emast.info/" TargetMode="External"/><Relationship Id="rId5" Type="http://schemas.openxmlformats.org/officeDocument/2006/relationships/hyperlink" Target="http://www.eucredo.info/" TargetMode="External"/><Relationship Id="rId4" Type="http://schemas.openxmlformats.org/officeDocument/2006/relationships/hyperlink" Target="http://www.sdpromo.inf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://www.dimes.tudelft.nl/" TargetMode="External"/><Relationship Id="rId7" Type="http://schemas.openxmlformats.org/officeDocument/2006/relationships/hyperlink" Target="http://www.ags.chalmers.s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jpeg"/><Relationship Id="rId10" Type="http://schemas.openxmlformats.org/officeDocument/2006/relationships/image" Target="../media/image55.gif"/><Relationship Id="rId4" Type="http://schemas.openxmlformats.org/officeDocument/2006/relationships/image" Target="../media/image51.jpeg"/><Relationship Id="rId9" Type="http://schemas.openxmlformats.org/officeDocument/2006/relationships/hyperlink" Target="http://www.dit.i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file:///F:\Pla%20Comunicacio%202011\ppt%20presentacio%20ISUPC\imatges\logo_sirena.png" TargetMode="External"/><Relationship Id="rId3" Type="http://schemas.openxmlformats.org/officeDocument/2006/relationships/image" Target="../media/image5.gif"/><Relationship Id="rId7" Type="http://schemas.openxmlformats.org/officeDocument/2006/relationships/image" Target="file:///F:\Pla%20Comunicacio%202011\ppt%20presentacio%20ISUPC\imatges\mapa%20sostenibilitat.png" TargetMode="Externa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4.jpeg"/><Relationship Id="rId5" Type="http://schemas.openxmlformats.org/officeDocument/2006/relationships/image" Target="file:///F:\Pla%20Comunicacio%202011\ppt%20presentacio%20ISUPC\imatges\step.jpg" TargetMode="External"/><Relationship Id="rId10" Type="http://schemas.openxmlformats.org/officeDocument/2006/relationships/image" Target="../media/image63.jpeg"/><Relationship Id="rId4" Type="http://schemas.openxmlformats.org/officeDocument/2006/relationships/image" Target="../media/image60.jpeg"/><Relationship Id="rId9" Type="http://schemas.openxmlformats.org/officeDocument/2006/relationships/image" Target="file:///F:\Pla%20Comunicacio%202011\ppt%20presentacio%20ISUPC\imatges\master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file:///F:\Pla%20Comunicacio%202011\ppt%20presentacio%20ISUPC\imatges\bola%20UPC2.png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6 CuadroTexto"/>
          <p:cNvSpPr txBox="1">
            <a:spLocks noChangeArrowheads="1"/>
          </p:cNvSpPr>
          <p:nvPr/>
        </p:nvSpPr>
        <p:spPr bwMode="auto">
          <a:xfrm rot="-900000">
            <a:off x="3317875" y="1512888"/>
            <a:ext cx="350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4000" b="1" dirty="0">
                <a:solidFill>
                  <a:schemeClr val="bg1"/>
                </a:solidFill>
              </a:rPr>
              <a:t>EXEMPLE</a:t>
            </a:r>
          </a:p>
        </p:txBody>
      </p:sp>
      <p:pic>
        <p:nvPicPr>
          <p:cNvPr id="5" name="Picture 2" descr="Universitat Politècnica de Catalun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45224"/>
            <a:ext cx="1800200" cy="666075"/>
          </a:xfrm>
          <a:prstGeom prst="rect">
            <a:avLst/>
          </a:prstGeom>
          <a:noFill/>
        </p:spPr>
      </p:pic>
      <p:sp>
        <p:nvSpPr>
          <p:cNvPr id="7" name="Títol 1"/>
          <p:cNvSpPr txBox="1">
            <a:spLocks/>
          </p:cNvSpPr>
          <p:nvPr/>
        </p:nvSpPr>
        <p:spPr>
          <a:xfrm>
            <a:off x="1115616" y="1643697"/>
            <a:ext cx="7803976" cy="1857311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a-ES" dirty="0" smtClean="0"/>
              <a:t>Institut de Sostenibilitat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a-ES" sz="2400" i="1" dirty="0" smtClean="0"/>
              <a:t>Universitat Politècnica de Catalunya · </a:t>
            </a:r>
            <a:r>
              <a:rPr lang="ca-ES" sz="2400" i="1" dirty="0" err="1" smtClean="0"/>
              <a:t>BarcelonaTech</a:t>
            </a:r>
            <a:endParaRPr lang="ca-ES" i="1" dirty="0" smtClean="0"/>
          </a:p>
        </p:txBody>
      </p:sp>
      <p:sp>
        <p:nvSpPr>
          <p:cNvPr id="8" name="QuadreDeText 18"/>
          <p:cNvSpPr txBox="1"/>
          <p:nvPr/>
        </p:nvSpPr>
        <p:spPr>
          <a:xfrm>
            <a:off x="1979712" y="3637473"/>
            <a:ext cx="633670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a-ES" sz="2000" i="1" dirty="0" smtClean="0">
                <a:latin typeface="Calibri" pitchFamily="34" charset="0"/>
                <a:cs typeface="Calibri" pitchFamily="34" charset="0"/>
              </a:rPr>
              <a:t>Reflexió sobre reptes econòmics, ambientals i socials per accelerar la creació de comunitats, processos de transformació i serveis més sostenibles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539552" y="1594717"/>
            <a:ext cx="5400600" cy="321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1200" b="1" dirty="0" smtClean="0">
                <a:latin typeface="Franklin Gothic Book"/>
                <a:cs typeface="Franklin Gothic Book"/>
              </a:rPr>
              <a:t> </a:t>
            </a:r>
            <a:r>
              <a:rPr lang="ca-ES" sz="1200" b="1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Avaluació del cicle de vida </a:t>
            </a:r>
            <a:r>
              <a:rPr lang="ca-ES" sz="12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i </a:t>
            </a:r>
            <a:r>
              <a:rPr lang="ca-ES" sz="1200" b="1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anàlisi de la sostenibilitat </a:t>
            </a:r>
            <a:r>
              <a:rPr lang="ca-ES" sz="1200" dirty="0" smtClean="0">
                <a:latin typeface="Franklin Gothic Book"/>
                <a:cs typeface="Franklin Gothic Book"/>
              </a:rPr>
              <a:t>d’estructures geotècniques…</a:t>
            </a:r>
          </a:p>
          <a:p>
            <a:pPr marL="360000">
              <a:lnSpc>
                <a:spcPct val="120000"/>
              </a:lnSpc>
              <a:spcAft>
                <a:spcPts val="600"/>
              </a:spcAft>
            </a:pPr>
            <a:r>
              <a:rPr lang="ca-ES" sz="1200" dirty="0" smtClean="0">
                <a:latin typeface="Franklin Gothic Book"/>
                <a:cs typeface="Franklin Gothic Book"/>
              </a:rPr>
              <a:t>(diverses solucions de construcció poden resoldre el mateix problema d’enginyeria. Generalment la solució escollida respon a l’equilibri més bo entre el cost mínim i la funcionalitat màxima)</a:t>
            </a:r>
          </a:p>
          <a:p>
            <a:pPr marL="180000">
              <a:lnSpc>
                <a:spcPct val="120000"/>
              </a:lnSpc>
              <a:spcAft>
                <a:spcPts val="600"/>
              </a:spcAft>
            </a:pPr>
            <a:r>
              <a:rPr lang="ca-ES" sz="1200" dirty="0" smtClean="0">
                <a:latin typeface="Franklin Gothic Book"/>
                <a:cs typeface="Franklin Gothic Book"/>
              </a:rPr>
              <a:t>…pel que fa a murs de contenció:</a:t>
            </a:r>
          </a:p>
          <a:p>
            <a:pPr marL="3600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dirty="0" smtClean="0">
                <a:latin typeface="Franklin Gothic Book"/>
                <a:cs typeface="Franklin Gothic Book"/>
              </a:rPr>
              <a:t> Els </a:t>
            </a:r>
            <a:r>
              <a:rPr lang="ca-ES" sz="12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murs de contenció </a:t>
            </a:r>
            <a:r>
              <a:rPr lang="ca-ES" sz="1200" dirty="0" smtClean="0">
                <a:latin typeface="Franklin Gothic Book"/>
                <a:cs typeface="Franklin Gothic Book"/>
              </a:rPr>
              <a:t>són estructures geotècniques en què es poden aplicar diferents opcions quant a la geometria, els materials (tipus i quantitat) i els procediments de construcció</a:t>
            </a:r>
          </a:p>
          <a:p>
            <a:pPr marL="360000" algn="just">
              <a:lnSpc>
                <a:spcPct val="120000"/>
              </a:lnSpc>
              <a:spcAft>
                <a:spcPts val="600"/>
              </a:spcAft>
            </a:pPr>
            <a:endParaRPr lang="en-US" sz="1200" dirty="0" smtClean="0">
              <a:latin typeface="Franklin Gothic Book"/>
              <a:cs typeface="Franklin Gothic Book"/>
            </a:endParaRPr>
          </a:p>
          <a:p>
            <a:pPr marL="36000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 smtClean="0">
              <a:latin typeface="Franklin Gothic Book"/>
              <a:cs typeface="Franklin Gothic Book"/>
            </a:endParaRPr>
          </a:p>
          <a:p>
            <a:pPr marL="36000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s-ES" sz="1200" dirty="0" smtClean="0">
              <a:latin typeface="Franklin Gothic Book"/>
              <a:cs typeface="Franklin Gothic Book"/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467544" y="1124744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ESTRUCTURES SOSTENIBLES</a:t>
            </a:r>
            <a:endParaRPr lang="ca-ES" sz="1600" cap="small" dirty="0">
              <a:solidFill>
                <a:srgbClr val="007BC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7" name="Imatge 16" descr="ISUPC_IvanPuig Estructures 2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114997"/>
            <a:ext cx="2609087" cy="55361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QuadreDeText 18"/>
          <p:cNvSpPr txBox="1"/>
          <p:nvPr/>
        </p:nvSpPr>
        <p:spPr>
          <a:xfrm>
            <a:off x="563852" y="4960039"/>
            <a:ext cx="79208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200" dirty="0" smtClean="0"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Les estructures de contenció en què s’usa la tècnica del </a:t>
            </a:r>
            <a:r>
              <a:rPr lang="ca-ES" sz="1200" b="1" dirty="0" smtClean="0">
                <a:latin typeface="Franklin Gothic Book"/>
                <a:cs typeface="Franklin Gothic Book"/>
              </a:rPr>
              <a:t>sòl reforçat </a:t>
            </a:r>
            <a:r>
              <a:rPr lang="ca-ES" sz="1200" dirty="0" smtClean="0">
                <a:latin typeface="Franklin Gothic Book"/>
                <a:cs typeface="Franklin Gothic Book"/>
              </a:rPr>
              <a:t>normalment es poden construir amb una gran varietat de materials, que s’escullen seguint el criteri de durabilitat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1200" dirty="0" smtClean="0"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Utilitzant l’eina </a:t>
            </a:r>
            <a:r>
              <a:rPr lang="ca-ES" sz="12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MIVES</a:t>
            </a:r>
            <a:r>
              <a:rPr lang="ca-ES" sz="1200" dirty="0" smtClean="0">
                <a:latin typeface="Franklin Gothic Book"/>
                <a:cs typeface="Franklin Gothic Book"/>
              </a:rPr>
              <a:t> (Model Integrat de Valor per a una Avaluació Sostenible; </a:t>
            </a:r>
            <a:r>
              <a:rPr lang="ca-ES" sz="1200" dirty="0" smtClean="0">
                <a:latin typeface="Franklin Gothic Book"/>
                <a:cs typeface="Franklin Gothic Book"/>
                <a:hlinkClick r:id="rId4"/>
              </a:rPr>
              <a:t>www.</a:t>
            </a:r>
            <a:r>
              <a:rPr lang="ca-ES" sz="1200" b="1" dirty="0" smtClean="0">
                <a:latin typeface="Franklin Gothic Book"/>
                <a:cs typeface="Franklin Gothic Book"/>
                <a:hlinkClick r:id="rId4"/>
              </a:rPr>
              <a:t>mives.upc</a:t>
            </a:r>
            <a:r>
              <a:rPr lang="ca-ES" sz="1200" dirty="0" smtClean="0">
                <a:latin typeface="Franklin Gothic Book"/>
                <a:cs typeface="Franklin Gothic Book"/>
                <a:hlinkClick r:id="rId4"/>
              </a:rPr>
              <a:t>.es</a:t>
            </a:r>
            <a:r>
              <a:rPr lang="ca-ES" sz="1200" dirty="0" smtClean="0">
                <a:latin typeface="Franklin Gothic Book"/>
                <a:cs typeface="Franklin Gothic Book"/>
              </a:rPr>
              <a:t>), es pretén fer una anàlisi objectiva de les alternatives mitjançant criteris de valor (ambiental, econòmic, funcional, social, etc.) d’aquest tipus d’estructures</a:t>
            </a:r>
            <a:endParaRPr lang="ca-ES" sz="1200" dirty="0">
              <a:latin typeface="Franklin Gothic Book"/>
              <a:cs typeface="Franklin Gothic Book"/>
            </a:endParaRPr>
          </a:p>
        </p:txBody>
      </p:sp>
      <p:pic>
        <p:nvPicPr>
          <p:cNvPr id="20" name="Imatge 19" descr="IvanPuig diapo 2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738733"/>
            <a:ext cx="2086777" cy="194403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Agrupa 20"/>
          <p:cNvGrpSpPr/>
          <p:nvPr/>
        </p:nvGrpSpPr>
        <p:grpSpPr>
          <a:xfrm>
            <a:off x="6660232" y="332656"/>
            <a:ext cx="1944216" cy="648072"/>
            <a:chOff x="6948264" y="332656"/>
            <a:chExt cx="1944216" cy="648072"/>
          </a:xfrm>
        </p:grpSpPr>
        <p:sp>
          <p:nvSpPr>
            <p:cNvPr id="22" name="QuadreDeText 21"/>
            <p:cNvSpPr txBox="1"/>
            <p:nvPr/>
          </p:nvSpPr>
          <p:spPr>
            <a:xfrm>
              <a:off x="6948264" y="332656"/>
              <a:ext cx="19442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2600" b="1" dirty="0" smtClean="0">
                  <a:solidFill>
                    <a:srgbClr val="007BC0"/>
                  </a:solidFill>
                  <a:latin typeface="Franklin Gothic Demi" pitchFamily="34" charset="0"/>
                </a:rPr>
                <a:t>Recerca</a:t>
              </a:r>
              <a:endParaRPr lang="ca-ES" sz="2600" b="1" dirty="0">
                <a:solidFill>
                  <a:srgbClr val="007BC0"/>
                </a:solidFill>
                <a:latin typeface="Franklin Gothic Demi" pitchFamily="34" charset="0"/>
              </a:endParaRPr>
            </a:p>
          </p:txBody>
        </p:sp>
        <p:sp>
          <p:nvSpPr>
            <p:cNvPr id="23" name="Rectangle arrodonit 22"/>
            <p:cNvSpPr/>
            <p:nvPr/>
          </p:nvSpPr>
          <p:spPr>
            <a:xfrm>
              <a:off x="7380312" y="764704"/>
              <a:ext cx="1512168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1600" cap="small" dirty="0" smtClean="0">
                  <a:solidFill>
                    <a:srgbClr val="007BC0"/>
                  </a:solidFill>
                  <a:latin typeface="Franklin Gothic Demi Cond" pitchFamily="34" charset="0"/>
                </a:rPr>
                <a:t>CONSTRUCCIÓ</a:t>
              </a:r>
              <a:endParaRPr lang="ca-ES" sz="1600" cap="small" dirty="0">
                <a:solidFill>
                  <a:srgbClr val="007B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5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67544" y="1132632"/>
            <a:ext cx="8352928" cy="2368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67544" y="3573016"/>
            <a:ext cx="8352928" cy="29523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467544" y="370914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RECUPERACIÓ DELS RESIDUS ORGÀNICS AL PARC MEDITERRANI DE LA TECNOLOGIA (PMT)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0912"/>
            <a:ext cx="2304256" cy="15826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620912"/>
            <a:ext cx="1944216" cy="157431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QuadreDeText 17"/>
          <p:cNvSpPr txBox="1"/>
          <p:nvPr/>
        </p:nvSpPr>
        <p:spPr>
          <a:xfrm>
            <a:off x="467544" y="1260872"/>
            <a:ext cx="3672408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ANÀLISI DE LA PRODUCCIÓ I LA GESTIÓ DE RESIDUS SÒLIDS URBANS</a:t>
            </a:r>
          </a:p>
          <a:p>
            <a:pPr>
              <a:spcAft>
                <a:spcPts val="600"/>
              </a:spcAft>
            </a:pPr>
            <a:endParaRPr lang="ca-ES" sz="800" cap="small" dirty="0" smtClean="0">
              <a:solidFill>
                <a:srgbClr val="007BC0"/>
              </a:solidFill>
              <a:latin typeface="Franklin Gothic Book"/>
              <a:cs typeface="Franklin Gothic Book"/>
            </a:endParaRPr>
          </a:p>
          <a:p>
            <a:pPr marL="72000" lvl="0"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Índex de producció: </a:t>
            </a:r>
          </a:p>
          <a:p>
            <a:pPr marL="144000" lvl="0">
              <a:spcAft>
                <a:spcPts val="300"/>
              </a:spcAft>
              <a:buFont typeface="Arial" pitchFamily="34" charset="0"/>
              <a:buChar char="•"/>
            </a:pPr>
            <a:r>
              <a:rPr lang="ca-ES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kg/dia , kg / dia/persona</a:t>
            </a:r>
          </a:p>
          <a:p>
            <a:pPr marL="72000" lvl="0"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Índex de recollida selectiva de residus</a:t>
            </a:r>
          </a:p>
          <a:p>
            <a:pPr marL="72000" lvl="0"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Índex de la qualitat de la recollida selectiva de residus</a:t>
            </a:r>
            <a:endParaRPr lang="ca-ES" sz="1400" dirty="0">
              <a:latin typeface="Franklin Gothic Book"/>
              <a:cs typeface="Franklin Gothic Book"/>
            </a:endParaRPr>
          </a:p>
        </p:txBody>
      </p:sp>
      <p:sp>
        <p:nvSpPr>
          <p:cNvPr id="23" name="QuadreDeText 22"/>
          <p:cNvSpPr txBox="1"/>
          <p:nvPr/>
        </p:nvSpPr>
        <p:spPr>
          <a:xfrm>
            <a:off x="611560" y="4449450"/>
            <a:ext cx="3888432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400" dirty="0" smtClean="0">
                <a:latin typeface="Franklin Gothic Book"/>
                <a:cs typeface="Franklin Gothic Book"/>
              </a:rPr>
              <a:t>Objectius específics: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 </a:t>
            </a:r>
            <a:r>
              <a:rPr lang="ca-ES" sz="1400" dirty="0" smtClean="0">
                <a:latin typeface="Franklin Gothic Book"/>
                <a:cs typeface="Franklin Gothic Book"/>
              </a:rPr>
              <a:t> Recuperar al punt d’origen la majoria de residus orgànics generats al PMT mitjançant la implantació de contenidors de compostatge experimentals</a:t>
            </a:r>
          </a:p>
          <a:p>
            <a:pPr>
              <a:buFont typeface="Wingdings" pitchFamily="2" charset="2"/>
              <a:buChar char="§"/>
            </a:pPr>
            <a:r>
              <a:rPr lang="ca-ES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Fer augmentar el coneixement i el compromís de la comunitat del PMT pel que fa a la recuperació de residus orgànics</a:t>
            </a:r>
            <a:endParaRPr lang="ca-ES" sz="1400" dirty="0">
              <a:latin typeface="Franklin Gothic Book"/>
              <a:cs typeface="Franklin Gothic Book"/>
            </a:endParaRPr>
          </a:p>
        </p:txBody>
      </p:sp>
      <p:pic>
        <p:nvPicPr>
          <p:cNvPr id="34" name="Imatge 33" descr="compostado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607550"/>
            <a:ext cx="1728192" cy="129614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QuadreDeText 16"/>
          <p:cNvSpPr txBox="1"/>
          <p:nvPr/>
        </p:nvSpPr>
        <p:spPr>
          <a:xfrm>
            <a:off x="4716016" y="5903694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latin typeface="Franklin Gothic Book"/>
                <a:cs typeface="Franklin Gothic Book"/>
              </a:rPr>
              <a:t>Contenidors de compostatge</a:t>
            </a:r>
            <a:endParaRPr lang="ca-ES" sz="1100" dirty="0">
              <a:latin typeface="Franklin Gothic Book"/>
              <a:cs typeface="Franklin Gothic Book"/>
            </a:endParaRPr>
          </a:p>
        </p:txBody>
      </p:sp>
      <p:pic>
        <p:nvPicPr>
          <p:cNvPr id="22" name="Imatge 21" descr="INFORME SIRENA RESIDUS 2011_DE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853159"/>
            <a:ext cx="1872208" cy="224013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Agrupa 24"/>
          <p:cNvGrpSpPr/>
          <p:nvPr/>
        </p:nvGrpSpPr>
        <p:grpSpPr>
          <a:xfrm>
            <a:off x="6660232" y="332656"/>
            <a:ext cx="1944216" cy="648072"/>
            <a:chOff x="6948264" y="332656"/>
            <a:chExt cx="1944216" cy="648072"/>
          </a:xfrm>
        </p:grpSpPr>
        <p:sp>
          <p:nvSpPr>
            <p:cNvPr id="26" name="QuadreDeText 25"/>
            <p:cNvSpPr txBox="1"/>
            <p:nvPr/>
          </p:nvSpPr>
          <p:spPr>
            <a:xfrm>
              <a:off x="6948264" y="332656"/>
              <a:ext cx="19442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2600" b="1" dirty="0" smtClean="0">
                  <a:solidFill>
                    <a:srgbClr val="007BC0"/>
                  </a:solidFill>
                  <a:latin typeface="Franklin Gothic Demi" pitchFamily="34" charset="0"/>
                </a:rPr>
                <a:t>Recerca</a:t>
              </a:r>
              <a:endParaRPr lang="ca-ES" sz="2600" b="1" dirty="0">
                <a:solidFill>
                  <a:srgbClr val="007BC0"/>
                </a:solidFill>
                <a:latin typeface="Franklin Gothic Demi" pitchFamily="34" charset="0"/>
              </a:endParaRPr>
            </a:p>
          </p:txBody>
        </p:sp>
        <p:sp>
          <p:nvSpPr>
            <p:cNvPr id="27" name="Rectangle arrodonit 26"/>
            <p:cNvSpPr/>
            <p:nvPr/>
          </p:nvSpPr>
          <p:spPr>
            <a:xfrm>
              <a:off x="7164288" y="764704"/>
              <a:ext cx="1728192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a-ES" sz="1600" cap="small" dirty="0" smtClean="0">
                  <a:solidFill>
                    <a:srgbClr val="007BC0"/>
                  </a:solidFill>
                  <a:latin typeface="Franklin Gothic Demi Cond" pitchFamily="34" charset="0"/>
                </a:rPr>
                <a:t>RESIDUS</a:t>
              </a:r>
              <a:endParaRPr lang="ca-ES" sz="1600" cap="small" dirty="0">
                <a:solidFill>
                  <a:srgbClr val="007B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2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788024" y="1052736"/>
            <a:ext cx="4248472" cy="32667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788024" y="4437112"/>
            <a:ext cx="4248472" cy="230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12" name="Contenidor de contingut 1"/>
          <p:cNvSpPr txBox="1">
            <a:spLocks/>
          </p:cNvSpPr>
          <p:nvPr/>
        </p:nvSpPr>
        <p:spPr>
          <a:xfrm>
            <a:off x="467544" y="1052736"/>
            <a:ext cx="4176464" cy="187220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300" dirty="0" smtClean="0">
                <a:latin typeface="Franklin Gothic Book"/>
                <a:cs typeface="Franklin Gothic Book"/>
              </a:rPr>
              <a:t> </a:t>
            </a:r>
            <a:r>
              <a:rPr lang="ca-E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ENSENYAMENT DE LA CIÈNCIA DE LA SOSTENIBILITAT</a:t>
            </a:r>
          </a:p>
          <a:p>
            <a:pPr marL="180000" fontAlgn="auto"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ca-ES" sz="1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Ensenyament superior de la ciència i les tecnologies de la sostenibilitat</a:t>
            </a:r>
          </a:p>
          <a:p>
            <a:pPr marL="180000" fontAlgn="auto"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ca-ES" sz="1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Aprenentatge organitzatiu de la sostenibilitat</a:t>
            </a:r>
          </a:p>
          <a:p>
            <a:pPr marL="180000" fontAlgn="auto"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ca-ES" sz="1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Disseny de plans d’estudis</a:t>
            </a:r>
          </a:p>
          <a:p>
            <a:pPr marL="180000"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ca-ES" sz="1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Pedagogia, competències i avaluació</a:t>
            </a:r>
          </a:p>
        </p:txBody>
      </p:sp>
      <p:grpSp>
        <p:nvGrpSpPr>
          <p:cNvPr id="4" name="Agrupa 12"/>
          <p:cNvGrpSpPr/>
          <p:nvPr/>
        </p:nvGrpSpPr>
        <p:grpSpPr>
          <a:xfrm>
            <a:off x="471263" y="3014925"/>
            <a:ext cx="3960440" cy="3654435"/>
            <a:chOff x="2951819" y="4077072"/>
            <a:chExt cx="2736304" cy="1882567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951819" y="4087431"/>
              <a:ext cx="2736304" cy="1872208"/>
            </a:xfrm>
            <a:prstGeom prst="ellipse">
              <a:avLst/>
            </a:prstGeom>
            <a:solidFill>
              <a:srgbClr val="CCFF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1000" dirty="0">
                <a:latin typeface="Franklin Gothic Book"/>
                <a:cs typeface="Franklin Gothic Book"/>
              </a:endParaRPr>
            </a:p>
          </p:txBody>
        </p:sp>
        <p:sp>
          <p:nvSpPr>
            <p:cNvPr id="18" name="_s1133"/>
            <p:cNvSpPr>
              <a:spLocks noChangeArrowheads="1"/>
            </p:cNvSpPr>
            <p:nvPr/>
          </p:nvSpPr>
          <p:spPr bwMode="auto">
            <a:xfrm>
              <a:off x="3707904" y="4077072"/>
              <a:ext cx="1151753" cy="864096"/>
            </a:xfrm>
            <a:prstGeom prst="ellipse">
              <a:avLst/>
            </a:prstGeom>
            <a:solidFill>
              <a:srgbClr val="333399">
                <a:alpha val="50000"/>
              </a:srgbClr>
            </a:solidFill>
            <a:ln w="4699">
              <a:solidFill>
                <a:srgbClr val="333399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 sz="1000" dirty="0">
                <a:latin typeface="Franklin Gothic Book"/>
                <a:cs typeface="Franklin Gothic Book"/>
              </a:endParaRPr>
            </a:p>
          </p:txBody>
        </p:sp>
        <p:sp>
          <p:nvSpPr>
            <p:cNvPr id="19" name="_s1135"/>
            <p:cNvSpPr>
              <a:spLocks noChangeArrowheads="1"/>
            </p:cNvSpPr>
            <p:nvPr/>
          </p:nvSpPr>
          <p:spPr bwMode="auto">
            <a:xfrm>
              <a:off x="4380851" y="4581128"/>
              <a:ext cx="1293526" cy="828092"/>
            </a:xfrm>
            <a:prstGeom prst="ellipse">
              <a:avLst/>
            </a:prstGeom>
            <a:solidFill>
              <a:srgbClr val="009999">
                <a:alpha val="50000"/>
              </a:srgbClr>
            </a:solidFill>
            <a:ln w="4699">
              <a:solidFill>
                <a:srgbClr val="009999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 sz="1000" dirty="0">
                <a:latin typeface="Franklin Gothic Book"/>
                <a:cs typeface="Franklin Gothic Book"/>
              </a:endParaRPr>
            </a:p>
          </p:txBody>
        </p:sp>
        <p:sp>
          <p:nvSpPr>
            <p:cNvPr id="20" name="_s1137"/>
            <p:cNvSpPr>
              <a:spLocks noChangeArrowheads="1"/>
            </p:cNvSpPr>
            <p:nvPr/>
          </p:nvSpPr>
          <p:spPr bwMode="auto">
            <a:xfrm>
              <a:off x="3491880" y="4941168"/>
              <a:ext cx="1440160" cy="936104"/>
            </a:xfrm>
            <a:prstGeom prst="ellipse">
              <a:avLst/>
            </a:prstGeom>
            <a:solidFill>
              <a:srgbClr val="99CC00">
                <a:alpha val="50000"/>
              </a:srgbClr>
            </a:solidFill>
            <a:ln w="4670">
              <a:solidFill>
                <a:srgbClr val="99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 sz="1000" dirty="0">
                <a:latin typeface="Franklin Gothic Book"/>
                <a:cs typeface="Franklin Gothic Book"/>
              </a:endParaRPr>
            </a:p>
          </p:txBody>
        </p:sp>
        <p:sp>
          <p:nvSpPr>
            <p:cNvPr id="21" name="_s1139"/>
            <p:cNvSpPr>
              <a:spLocks noChangeArrowheads="1"/>
            </p:cNvSpPr>
            <p:nvPr/>
          </p:nvSpPr>
          <p:spPr bwMode="auto">
            <a:xfrm>
              <a:off x="3002878" y="4581128"/>
              <a:ext cx="1122015" cy="750490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 w="4699">
              <a:solidFill>
                <a:srgbClr val="808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ca-ES" sz="1000" dirty="0">
                <a:latin typeface="Franklin Gothic Book"/>
                <a:cs typeface="Franklin Gothic Book"/>
              </a:endParaRPr>
            </a:p>
          </p:txBody>
        </p:sp>
        <p:sp>
          <p:nvSpPr>
            <p:cNvPr id="22" name="_s1140"/>
            <p:cNvSpPr>
              <a:spLocks noChangeArrowheads="1"/>
            </p:cNvSpPr>
            <p:nvPr/>
          </p:nvSpPr>
          <p:spPr bwMode="auto">
            <a:xfrm>
              <a:off x="3059832" y="4653135"/>
              <a:ext cx="936104" cy="60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anchor="ctr"/>
            <a:lstStyle/>
            <a:p>
              <a:pPr algn="ctr"/>
              <a:r>
                <a:rPr lang="ca-ES" altLang="ja-JP" sz="1000" b="1" u="sng" dirty="0" smtClean="0">
                  <a:solidFill>
                    <a:srgbClr val="000080"/>
                  </a:solidFill>
                  <a:latin typeface="Franklin Gothic Book"/>
                  <a:ea typeface="MS Mincho" pitchFamily="49" charset="-128"/>
                  <a:cs typeface="Franklin Gothic Book"/>
                </a:rPr>
                <a:t>Per què?</a:t>
              </a:r>
              <a:endParaRPr lang="ca-ES" altLang="ja-JP" sz="1000" u="sng" dirty="0" smtClean="0">
                <a:latin typeface="Franklin Gothic Book"/>
                <a:ea typeface="MS Mincho" pitchFamily="49" charset="-128"/>
                <a:cs typeface="Franklin Gothic Book"/>
              </a:endParaRPr>
            </a:p>
            <a:p>
              <a:pPr algn="ctr"/>
              <a:r>
                <a:rPr lang="ca-ES" altLang="ja-JP" sz="1000" dirty="0" smtClean="0">
                  <a:latin typeface="Franklin Gothic Book"/>
                  <a:ea typeface="MS Mincho" pitchFamily="49" charset="-128"/>
                  <a:cs typeface="Franklin Gothic Book"/>
                </a:rPr>
                <a:t>Quin paper tenen els estudis d’Enginyeria en el DS?</a:t>
              </a:r>
              <a:endParaRPr lang="ca-ES" sz="1000" dirty="0">
                <a:latin typeface="Franklin Gothic Book"/>
                <a:ea typeface="MS Mincho" pitchFamily="49" charset="-128"/>
                <a:cs typeface="Franklin Gothic Book"/>
              </a:endParaRPr>
            </a:p>
          </p:txBody>
        </p:sp>
        <p:sp>
          <p:nvSpPr>
            <p:cNvPr id="23" name="QuadreDeText 22"/>
            <p:cNvSpPr txBox="1"/>
            <p:nvPr/>
          </p:nvSpPr>
          <p:spPr>
            <a:xfrm>
              <a:off x="3995936" y="4838963"/>
              <a:ext cx="504056" cy="1980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b="1" dirty="0" smtClean="0">
                  <a:latin typeface="Franklin Gothic Book"/>
                  <a:cs typeface="Franklin Gothic Book"/>
                </a:rPr>
                <a:t>EEES</a:t>
              </a:r>
              <a:endParaRPr lang="ca-ES" b="1" dirty="0">
                <a:latin typeface="Franklin Gothic Book"/>
                <a:cs typeface="Franklin Gothic Book"/>
              </a:endParaRPr>
            </a:p>
          </p:txBody>
        </p:sp>
        <p:sp>
          <p:nvSpPr>
            <p:cNvPr id="24" name="_s1136"/>
            <p:cNvSpPr>
              <a:spLocks noChangeArrowheads="1"/>
            </p:cNvSpPr>
            <p:nvPr/>
          </p:nvSpPr>
          <p:spPr bwMode="auto">
            <a:xfrm>
              <a:off x="4530104" y="4653136"/>
              <a:ext cx="108339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ca-ES" altLang="ja-JP" sz="1000" b="1" u="sng" dirty="0" smtClean="0">
                  <a:solidFill>
                    <a:srgbClr val="000000"/>
                  </a:solidFill>
                  <a:latin typeface="Franklin Gothic Book"/>
                  <a:ea typeface="MS Mincho" pitchFamily="49" charset="-128"/>
                  <a:cs typeface="Franklin Gothic Book"/>
                </a:rPr>
                <a:t>Com?</a:t>
              </a:r>
            </a:p>
            <a:p>
              <a:pPr algn="ctr"/>
              <a:r>
                <a:rPr lang="ca-ES" altLang="ja-JP" sz="1000" dirty="0" smtClean="0">
                  <a:solidFill>
                    <a:srgbClr val="000000"/>
                  </a:solidFill>
                  <a:latin typeface="Franklin Gothic Book"/>
                  <a:ea typeface="MS Mincho" pitchFamily="49" charset="-128"/>
                  <a:cs typeface="Franklin Gothic Book"/>
                </a:rPr>
                <a:t>Com es poden adquirir aquestes competències d’una manera eficient? El paper de la pedagogia  </a:t>
              </a:r>
              <a:endParaRPr lang="ca-ES" sz="1000" dirty="0">
                <a:latin typeface="Franklin Gothic Book"/>
                <a:ea typeface="MS Mincho" pitchFamily="49" charset="-128"/>
                <a:cs typeface="Franklin Gothic Book"/>
              </a:endParaRPr>
            </a:p>
          </p:txBody>
        </p:sp>
        <p:sp>
          <p:nvSpPr>
            <p:cNvPr id="25" name="_s1138"/>
            <p:cNvSpPr>
              <a:spLocks noChangeArrowheads="1"/>
            </p:cNvSpPr>
            <p:nvPr/>
          </p:nvSpPr>
          <p:spPr bwMode="auto">
            <a:xfrm>
              <a:off x="3563886" y="5157192"/>
              <a:ext cx="129577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altLang="ja-JP" sz="1000" b="1" u="sng" dirty="0" smtClean="0">
                  <a:solidFill>
                    <a:srgbClr val="800000"/>
                  </a:solidFill>
                  <a:latin typeface="Franklin Gothic Book"/>
                  <a:ea typeface="MS Mincho" pitchFamily="49" charset="-128"/>
                  <a:cs typeface="Franklin Gothic Book"/>
                </a:rPr>
                <a:t>On?</a:t>
              </a:r>
            </a:p>
            <a:p>
              <a:pPr algn="ctr"/>
              <a:r>
                <a:rPr lang="ca-ES" altLang="ja-JP" sz="1000" dirty="0" smtClean="0">
                  <a:solidFill>
                    <a:srgbClr val="800000"/>
                  </a:solidFill>
                  <a:latin typeface="Franklin Gothic Book"/>
                  <a:ea typeface="MS Mincho" pitchFamily="49" charset="-128"/>
                  <a:cs typeface="Franklin Gothic Book"/>
                </a:rPr>
                <a:t>Quina estructura educativa és més efectiva per a la pedagogia requerida i per integrar el DS als plans d’estudis?</a:t>
              </a:r>
              <a:endParaRPr lang="ca-ES" sz="1000" dirty="0">
                <a:latin typeface="Franklin Gothic Book"/>
                <a:ea typeface="MS Mincho" pitchFamily="49" charset="-128"/>
                <a:cs typeface="Franklin Gothic Book"/>
              </a:endParaRPr>
            </a:p>
          </p:txBody>
        </p:sp>
        <p:sp>
          <p:nvSpPr>
            <p:cNvPr id="26" name="_s1134"/>
            <p:cNvSpPr>
              <a:spLocks noChangeArrowheads="1"/>
            </p:cNvSpPr>
            <p:nvPr/>
          </p:nvSpPr>
          <p:spPr bwMode="auto">
            <a:xfrm>
              <a:off x="3707903" y="4149080"/>
              <a:ext cx="115175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altLang="ja-JP" sz="1000" b="1" u="sng" dirty="0" smtClean="0">
                  <a:solidFill>
                    <a:srgbClr val="FFFFFF"/>
                  </a:solidFill>
                  <a:latin typeface="Franklin Gothic Book"/>
                  <a:ea typeface="MS Mincho" pitchFamily="49" charset="-128"/>
                  <a:cs typeface="Franklin Gothic Book"/>
                </a:rPr>
                <a:t>Què?</a:t>
              </a:r>
            </a:p>
            <a:p>
              <a:pPr algn="ctr"/>
              <a:r>
                <a:rPr lang="ca-ES" sz="1000" dirty="0" smtClean="0">
                  <a:solidFill>
                    <a:srgbClr val="FFFFFF"/>
                  </a:solidFill>
                  <a:latin typeface="Franklin Gothic Book"/>
                  <a:ea typeface="MS Mincho" pitchFamily="49" charset="-128"/>
                  <a:cs typeface="Franklin Gothic Book"/>
                </a:rPr>
                <a:t>Quines competències en DS han d’aprendre els enginyers a les universitats?</a:t>
              </a:r>
              <a:endParaRPr lang="ca-ES" sz="1000" dirty="0">
                <a:solidFill>
                  <a:srgbClr val="FFFFFF"/>
                </a:solidFill>
                <a:latin typeface="Franklin Gothic Book"/>
                <a:ea typeface="MS Mincho" pitchFamily="49" charset="-128"/>
                <a:cs typeface="Franklin Gothic Book"/>
              </a:endParaRPr>
            </a:p>
          </p:txBody>
        </p:sp>
      </p:grpSp>
      <p:sp>
        <p:nvSpPr>
          <p:cNvPr id="27" name="QuadreDeText 26"/>
          <p:cNvSpPr txBox="1"/>
          <p:nvPr/>
        </p:nvSpPr>
        <p:spPr>
          <a:xfrm>
            <a:off x="4860032" y="1364863"/>
            <a:ext cx="4032448" cy="2954655"/>
          </a:xfrm>
          <a:prstGeom prst="rect">
            <a:avLst/>
          </a:prstGeom>
          <a:solidFill>
            <a:schemeClr val="bg2">
              <a:alpha val="1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200" dirty="0" smtClean="0">
                <a:latin typeface="Franklin Gothic Book"/>
                <a:cs typeface="Franklin Gothic Book"/>
              </a:rPr>
              <a:t>Edusost: Xarxa de Recerca en Educació per a la Sostenibilitat (</a:t>
            </a:r>
            <a:r>
              <a:rPr lang="ca-ES" sz="1200" dirty="0" smtClean="0">
                <a:latin typeface="Franklin Gothic Book"/>
                <a:cs typeface="Franklin Gothic Book"/>
                <a:hlinkClick r:id="rId3"/>
              </a:rPr>
              <a:t>www.edusost.cat</a:t>
            </a:r>
            <a:r>
              <a:rPr lang="ca-ES" sz="1200" dirty="0" smtClean="0">
                <a:latin typeface="Franklin Gothic Book"/>
                <a:cs typeface="Franklin Gothic Book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1200" dirty="0" smtClean="0">
                <a:latin typeface="Franklin Gothic Book"/>
                <a:cs typeface="Franklin Gothic Book"/>
              </a:rPr>
              <a:t>SDPromo: promoció de l’ensenyament superior de la ciència de la sostenibilitat a Europa (</a:t>
            </a:r>
            <a:r>
              <a:rPr lang="ca-ES" sz="1200" dirty="0" smtClean="0">
                <a:latin typeface="Franklin Gothic Book"/>
                <a:cs typeface="Franklin Gothic Book"/>
                <a:hlinkClick r:id="rId4"/>
              </a:rPr>
              <a:t>www.sdpromo.info</a:t>
            </a:r>
            <a:r>
              <a:rPr lang="ca-ES" sz="1200" dirty="0" smtClean="0">
                <a:latin typeface="Franklin Gothic Book"/>
                <a:cs typeface="Franklin Gothic Book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ca-ES" sz="1200" dirty="0" smtClean="0">
                <a:latin typeface="Franklin Gothic Book"/>
                <a:cs typeface="Franklin Gothic Book"/>
              </a:rPr>
              <a:t>NEPS: xarxa internacional de programes de sostenibilitat</a:t>
            </a:r>
          </a:p>
          <a:p>
            <a:pPr marL="72000" lvl="1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dirty="0" smtClean="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err="1">
                <a:latin typeface="Franklin Gothic Book"/>
                <a:cs typeface="Franklin Gothic Book"/>
              </a:rPr>
              <a:t>Tempus</a:t>
            </a:r>
            <a:r>
              <a:rPr lang="ca-ES" sz="1200" dirty="0">
                <a:latin typeface="Franklin Gothic Book"/>
                <a:cs typeface="Franklin Gothic Book"/>
              </a:rPr>
              <a:t>:</a:t>
            </a:r>
          </a:p>
          <a:p>
            <a:pPr marL="216000" lvl="2">
              <a:spcAft>
                <a:spcPts val="600"/>
              </a:spcAft>
              <a:buFont typeface="Arial" pitchFamily="34" charset="0"/>
              <a:buChar char="•"/>
            </a:pPr>
            <a:r>
              <a:rPr lang="ca-ES" sz="1200" dirty="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>
                <a:latin typeface="Franklin Gothic Book"/>
                <a:cs typeface="Franklin Gothic Book"/>
              </a:rPr>
              <a:t>Creació d’Estudis de Tercer Cicle – Programa Doctoral en Energia Renovable i Tecnologia Ambiental (</a:t>
            </a:r>
            <a:r>
              <a:rPr lang="ca-ES" sz="1200" dirty="0">
                <a:latin typeface="Franklin Gothic Book"/>
                <a:cs typeface="Franklin Gothic Book"/>
                <a:hlinkClick r:id="rId5"/>
              </a:rPr>
              <a:t>www.eucredo.info</a:t>
            </a:r>
            <a:r>
              <a:rPr lang="ca-ES" sz="1200" dirty="0">
                <a:latin typeface="Franklin Gothic Book"/>
                <a:cs typeface="Franklin Gothic Book"/>
              </a:rPr>
              <a:t>) </a:t>
            </a:r>
          </a:p>
          <a:p>
            <a:pPr marL="216000" lvl="2">
              <a:spcAft>
                <a:spcPts val="600"/>
              </a:spcAft>
              <a:buFont typeface="Arial" pitchFamily="34" charset="0"/>
              <a:buChar char="•"/>
            </a:pPr>
            <a:r>
              <a:rPr lang="ca-ES" sz="1200" dirty="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>
                <a:latin typeface="Franklin Gothic Book"/>
                <a:cs typeface="Franklin Gothic Book"/>
              </a:rPr>
              <a:t>Establiment d’Estudis Moderns de Màster en Ecologia Industrial (</a:t>
            </a:r>
            <a:r>
              <a:rPr lang="ca-ES" sz="1200" dirty="0">
                <a:latin typeface="Franklin Gothic Book"/>
                <a:cs typeface="Franklin Gothic Book"/>
                <a:hlinkClick r:id="rId6"/>
              </a:rPr>
              <a:t>www.iemast.info</a:t>
            </a:r>
            <a:r>
              <a:rPr lang="ca-ES" sz="1200" dirty="0">
                <a:latin typeface="Franklin Gothic Book"/>
                <a:cs typeface="Franklin Gothic Book"/>
              </a:rPr>
              <a:t>)</a:t>
            </a:r>
          </a:p>
          <a:p>
            <a:pPr marL="72000" lvl="2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dirty="0">
                <a:latin typeface="Franklin Gothic Book"/>
                <a:cs typeface="Franklin Gothic Book"/>
              </a:rPr>
              <a:t> IP: V Seminari Internacional en Sostenibilitat i Innovació Tecnològica </a:t>
            </a:r>
          </a:p>
        </p:txBody>
      </p:sp>
      <p:sp>
        <p:nvSpPr>
          <p:cNvPr id="31" name="QuadreDeText 30"/>
          <p:cNvSpPr txBox="1"/>
          <p:nvPr/>
        </p:nvSpPr>
        <p:spPr>
          <a:xfrm>
            <a:off x="4829753" y="105273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XARXES I PROJECTES</a:t>
            </a:r>
            <a:endParaRPr lang="ca-ES" sz="1600" dirty="0">
              <a:solidFill>
                <a:srgbClr val="007BC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35" name="Agrupa 34"/>
          <p:cNvGrpSpPr/>
          <p:nvPr/>
        </p:nvGrpSpPr>
        <p:grpSpPr>
          <a:xfrm>
            <a:off x="6588224" y="344269"/>
            <a:ext cx="2016224" cy="636459"/>
            <a:chOff x="6876256" y="344269"/>
            <a:chExt cx="2016224" cy="636459"/>
          </a:xfrm>
        </p:grpSpPr>
        <p:sp>
          <p:nvSpPr>
            <p:cNvPr id="36" name="QuadreDeText 35"/>
            <p:cNvSpPr txBox="1"/>
            <p:nvPr/>
          </p:nvSpPr>
          <p:spPr>
            <a:xfrm>
              <a:off x="6876256" y="344269"/>
              <a:ext cx="20162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2600" b="1" dirty="0" smtClean="0">
                  <a:solidFill>
                    <a:srgbClr val="007BC0"/>
                  </a:solidFill>
                  <a:latin typeface="Franklin Gothic Demi" pitchFamily="34" charset="0"/>
                </a:rPr>
                <a:t>Recerca</a:t>
              </a:r>
              <a:endParaRPr lang="ca-ES" sz="2600" b="1" dirty="0">
                <a:solidFill>
                  <a:srgbClr val="007BC0"/>
                </a:solidFill>
                <a:latin typeface="Franklin Gothic Demi" pitchFamily="34" charset="0"/>
              </a:endParaRPr>
            </a:p>
          </p:txBody>
        </p:sp>
        <p:sp>
          <p:nvSpPr>
            <p:cNvPr id="37" name="Rectangle arrodonit 36"/>
            <p:cNvSpPr/>
            <p:nvPr/>
          </p:nvSpPr>
          <p:spPr>
            <a:xfrm>
              <a:off x="6948264" y="764704"/>
              <a:ext cx="1944216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1600" dirty="0" smtClean="0">
                  <a:solidFill>
                    <a:srgbClr val="007BC0"/>
                  </a:solidFill>
                  <a:latin typeface="Franklin Gothic Demi Cond" pitchFamily="34" charset="0"/>
                </a:rPr>
                <a:t>EDUCACIÓ SUPERIOR</a:t>
              </a:r>
              <a:endParaRPr lang="ca-ES" sz="1600" cap="small" dirty="0">
                <a:solidFill>
                  <a:srgbClr val="007BC0"/>
                </a:solidFill>
                <a:latin typeface="Franklin Gothic Demi Cond" pitchFamily="34" charset="0"/>
              </a:endParaRPr>
            </a:p>
          </p:txBody>
        </p:sp>
      </p:grpSp>
      <p:sp>
        <p:nvSpPr>
          <p:cNvPr id="32" name="Contenidor de contingut 1"/>
          <p:cNvSpPr txBox="1">
            <a:spLocks/>
          </p:cNvSpPr>
          <p:nvPr/>
        </p:nvSpPr>
        <p:spPr>
          <a:xfrm>
            <a:off x="4860032" y="5229200"/>
            <a:ext cx="4032448" cy="1512168"/>
          </a:xfrm>
          <a:prstGeom prst="rect">
            <a:avLst/>
          </a:prstGeom>
        </p:spPr>
        <p:txBody>
          <a:bodyPr numCol="2"/>
          <a:lstStyle/>
          <a:p>
            <a:pPr marL="171450" indent="-1714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a-ES" sz="1100" dirty="0" smtClean="0">
                <a:latin typeface="Franklin Gothic Book"/>
                <a:cs typeface="Franklin Gothic Book"/>
              </a:rPr>
              <a:t>Universitat de Wageningen i Centre de Recerca (Països Baixos) 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a-ES" sz="1100" dirty="0" smtClean="0">
                <a:latin typeface="Franklin Gothic Book"/>
                <a:cs typeface="Franklin Gothic Book"/>
              </a:rPr>
              <a:t>Universitat Politècnica de Catalunya</a:t>
            </a:r>
            <a:endParaRPr lang="ca-ES" sz="3200" dirty="0" smtClean="0">
              <a:latin typeface="Franklin Gothic Book"/>
              <a:cs typeface="Franklin Gothic Book"/>
            </a:endParaRP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a-ES" sz="1100" dirty="0" smtClean="0">
                <a:latin typeface="Franklin Gothic Book"/>
                <a:cs typeface="Franklin Gothic Book"/>
              </a:rPr>
              <a:t>Universitat Major de San Simón (Bolívia) </a:t>
            </a: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a-ES" sz="1100" dirty="0" smtClean="0">
              <a:latin typeface="Franklin Gothic Book"/>
              <a:cs typeface="Franklin Gothic Book"/>
            </a:endParaRP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a-ES" sz="1100" dirty="0" smtClean="0">
                <a:latin typeface="Franklin Gothic Book"/>
                <a:cs typeface="Franklin Gothic Book"/>
              </a:rPr>
              <a:t>Universitat del Valle (Colòmbia)</a:t>
            </a: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a-ES" sz="1100" dirty="0" smtClean="0">
                <a:latin typeface="Franklin Gothic Book"/>
                <a:cs typeface="Franklin Gothic Book"/>
              </a:rPr>
              <a:t>Universitat Central de l’Equador (Equador)</a:t>
            </a: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a-ES" sz="1100" dirty="0" smtClean="0">
                <a:latin typeface="Franklin Gothic Book"/>
                <a:cs typeface="Franklin Gothic Book"/>
              </a:rPr>
              <a:t>Universitat Pontifícia </a:t>
            </a:r>
            <a:r>
              <a:rPr lang="ca-ES" sz="1100" dirty="0">
                <a:latin typeface="Franklin Gothic Book"/>
                <a:cs typeface="Franklin Gothic Book"/>
              </a:rPr>
              <a:t>Catòlica </a:t>
            </a:r>
            <a:r>
              <a:rPr lang="ca-ES" sz="1100" dirty="0" smtClean="0">
                <a:latin typeface="Franklin Gothic Book"/>
                <a:cs typeface="Franklin Gothic Book"/>
              </a:rPr>
              <a:t>del Perú (Perú) </a:t>
            </a: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a-ES" sz="1100" dirty="0" smtClean="0">
                <a:latin typeface="Franklin Gothic Book"/>
                <a:cs typeface="Franklin Gothic Book"/>
              </a:rPr>
              <a:t>Universitat Nacional Pedro </a:t>
            </a:r>
            <a:r>
              <a:rPr lang="ca-ES" sz="1100" dirty="0" err="1" smtClean="0">
                <a:latin typeface="Franklin Gothic Book"/>
                <a:cs typeface="Franklin Gothic Book"/>
              </a:rPr>
              <a:t>Ruíz</a:t>
            </a:r>
            <a:r>
              <a:rPr lang="ca-ES" sz="1100" dirty="0" smtClean="0">
                <a:latin typeface="Franklin Gothic Book"/>
                <a:cs typeface="Franklin Gothic Book"/>
              </a:rPr>
              <a:t> Gallo (Perú) </a:t>
            </a:r>
            <a:endParaRPr lang="ca-ES" sz="1100" dirty="0">
              <a:latin typeface="Franklin Gothic Book"/>
              <a:cs typeface="Franklin Gothic Book"/>
            </a:endParaRPr>
          </a:p>
        </p:txBody>
      </p:sp>
      <p:sp>
        <p:nvSpPr>
          <p:cNvPr id="40" name="Contenidor de contingut 1"/>
          <p:cNvSpPr txBox="1">
            <a:spLocks/>
          </p:cNvSpPr>
          <p:nvPr/>
        </p:nvSpPr>
        <p:spPr>
          <a:xfrm>
            <a:off x="4788024" y="4437112"/>
            <a:ext cx="4303676" cy="792088"/>
          </a:xfrm>
          <a:prstGeom prst="rect">
            <a:avLst/>
          </a:prstGeom>
        </p:spPr>
        <p:txBody>
          <a:bodyPr numCol="1"/>
          <a:lstStyle/>
          <a:p>
            <a:pPr fontAlgn="auto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ca-ES" sz="1600" dirty="0" smtClean="0">
                <a:latin typeface="Franklin Gothic Book"/>
                <a:cs typeface="Franklin Gothic Book"/>
              </a:rPr>
              <a:t> </a:t>
            </a:r>
            <a:r>
              <a:rPr lang="ca-E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XARXA ANDINA DE POSTGRAUS EN GESTIÓ INTEGRADA DE RECURSOS HÍDRICS, RAP-GIRH (ALFA III UE)</a:t>
            </a:r>
          </a:p>
        </p:txBody>
      </p:sp>
    </p:spTree>
    <p:extLst>
      <p:ext uri="{BB962C8B-B14F-4D97-AF65-F5344CB8AC3E}">
        <p14:creationId xmlns:p14="http://schemas.microsoft.com/office/powerpoint/2010/main" val="10682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576" y="3717032"/>
            <a:ext cx="7920880" cy="29523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683569" y="1124744"/>
            <a:ext cx="7416823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a-ES" altLang="ko-KR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R+D BASADA EN TECNOLOGIA INNOVADORA CENTRADA EN EL DESENVOLUPAMENT DE PRODUCTES I PROCESSOS RELACIONATS AMB EL MEDI AMBIENT 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ca-ES" altLang="ko-KR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altLang="ko-KR" sz="1400" dirty="0" smtClean="0">
                <a:latin typeface="Franklin Gothic Book"/>
                <a:cs typeface="Franklin Gothic Book"/>
              </a:rPr>
              <a:t>Tecnologia del cicle de l’aigua, amb un interès especial en membranes per a la recuperació i la reutilització de l’aigua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ca-ES" altLang="ko-KR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altLang="ko-KR" sz="1400" dirty="0" smtClean="0">
                <a:latin typeface="Franklin Gothic Book"/>
                <a:cs typeface="Franklin Gothic Book"/>
              </a:rPr>
              <a:t>Avaluació del risc i l’impacte en el medi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ca-ES" altLang="ko-KR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altLang="ko-KR" sz="1400" dirty="0" smtClean="0">
                <a:latin typeface="Franklin Gothic Book"/>
                <a:cs typeface="Franklin Gothic Book"/>
              </a:rPr>
              <a:t>Nous sistemes de recuperació de llocs i d’aigües subterrànies contaminades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ca-ES" altLang="ko-KR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altLang="ko-KR" sz="1400" dirty="0" smtClean="0">
                <a:latin typeface="Franklin Gothic Book"/>
                <a:cs typeface="Franklin Gothic Book"/>
              </a:rPr>
              <a:t>Gestió de residus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ca-ES" altLang="ko-KR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altLang="ko-KR" sz="1400" dirty="0" smtClean="0">
                <a:latin typeface="Franklin Gothic Book"/>
                <a:cs typeface="Franklin Gothic Book"/>
              </a:rPr>
              <a:t>Anàlisi del cicle de vida. Ecologia industrial</a:t>
            </a:r>
            <a:endParaRPr lang="ca-ES" altLang="ko-KR" sz="1400" dirty="0">
              <a:latin typeface="Franklin Gothic Book"/>
              <a:cs typeface="Franklin Gothic Book"/>
            </a:endParaRPr>
          </a:p>
        </p:txBody>
      </p:sp>
      <p:grpSp>
        <p:nvGrpSpPr>
          <p:cNvPr id="27" name="Agrupa 26"/>
          <p:cNvGrpSpPr/>
          <p:nvPr/>
        </p:nvGrpSpPr>
        <p:grpSpPr>
          <a:xfrm>
            <a:off x="1115616" y="4005709"/>
            <a:ext cx="7416824" cy="2231603"/>
            <a:chOff x="1619250" y="4077072"/>
            <a:chExt cx="5783263" cy="1976539"/>
          </a:xfrm>
        </p:grpSpPr>
        <p:sp>
          <p:nvSpPr>
            <p:cNvPr id="12" name="25 Rectángulo"/>
            <p:cNvSpPr/>
            <p:nvPr/>
          </p:nvSpPr>
          <p:spPr>
            <a:xfrm>
              <a:off x="2238922" y="4596842"/>
              <a:ext cx="4478831" cy="14567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atin typeface="Franklin Gothic Book"/>
                <a:cs typeface="Franklin Gothic Book"/>
              </a:endParaRPr>
            </a:p>
          </p:txBody>
        </p:sp>
        <p:sp>
          <p:nvSpPr>
            <p:cNvPr id="13" name="20 Rectángulo redondeado"/>
            <p:cNvSpPr/>
            <p:nvPr/>
          </p:nvSpPr>
          <p:spPr>
            <a:xfrm>
              <a:off x="4602495" y="4741601"/>
              <a:ext cx="1994068" cy="43204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atin typeface="Franklin Gothic Book"/>
                <a:cs typeface="Franklin Gothic Book"/>
              </a:endParaRPr>
            </a:p>
          </p:txBody>
        </p:sp>
        <p:sp>
          <p:nvSpPr>
            <p:cNvPr id="14" name="18 Rectángulo redondeado"/>
            <p:cNvSpPr/>
            <p:nvPr/>
          </p:nvSpPr>
          <p:spPr>
            <a:xfrm>
              <a:off x="2437474" y="4741601"/>
              <a:ext cx="1994068" cy="43204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atin typeface="Franklin Gothic Book"/>
                <a:cs typeface="Franklin Gothic Book"/>
              </a:endParaRPr>
            </a:p>
          </p:txBody>
        </p:sp>
        <p:sp>
          <p:nvSpPr>
            <p:cNvPr id="15372" name="14 CuadroTexto"/>
            <p:cNvSpPr txBox="1">
              <a:spLocks noChangeArrowheads="1"/>
            </p:cNvSpPr>
            <p:nvPr/>
          </p:nvSpPr>
          <p:spPr bwMode="auto">
            <a:xfrm>
              <a:off x="2536776" y="4814328"/>
              <a:ext cx="1795462" cy="24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ca-ES" altLang="ko-KR" sz="1200" dirty="0" smtClean="0">
                  <a:latin typeface="Franklin Gothic Book"/>
                  <a:cs typeface="Franklin Gothic Book"/>
                </a:rPr>
                <a:t>Tècniques de divisió</a:t>
              </a:r>
              <a:endParaRPr lang="ca-ES" altLang="ko-KR" sz="1200" dirty="0">
                <a:latin typeface="Franklin Gothic Book"/>
                <a:cs typeface="Franklin Gothic Book"/>
              </a:endParaRPr>
            </a:p>
          </p:txBody>
        </p:sp>
        <p:sp>
          <p:nvSpPr>
            <p:cNvPr id="15373" name="16 CuadroTexto"/>
            <p:cNvSpPr txBox="1">
              <a:spLocks noChangeArrowheads="1"/>
            </p:cNvSpPr>
            <p:nvPr/>
          </p:nvSpPr>
          <p:spPr bwMode="auto">
            <a:xfrm>
              <a:off x="4536528" y="4814328"/>
              <a:ext cx="2060575" cy="24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ca-ES" altLang="ko-KR" sz="1200" dirty="0" smtClean="0">
                  <a:latin typeface="Franklin Gothic Book"/>
                  <a:cs typeface="Franklin Gothic Book"/>
                </a:rPr>
                <a:t>Avaluació de l’impacte en el medi</a:t>
              </a:r>
              <a:endParaRPr lang="ca-ES" altLang="ko-KR" sz="1200" dirty="0">
                <a:latin typeface="Franklin Gothic Book"/>
                <a:cs typeface="Franklin Gothic Book"/>
              </a:endParaRPr>
            </a:p>
          </p:txBody>
        </p:sp>
        <p:sp>
          <p:nvSpPr>
            <p:cNvPr id="17" name="21 Rectángulo redondeado"/>
            <p:cNvSpPr/>
            <p:nvPr/>
          </p:nvSpPr>
          <p:spPr>
            <a:xfrm>
              <a:off x="2437474" y="5461680"/>
              <a:ext cx="1994068" cy="43204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atin typeface="Franklin Gothic Book"/>
                <a:cs typeface="Franklin Gothic Book"/>
              </a:endParaRPr>
            </a:p>
          </p:txBody>
        </p:sp>
        <p:sp>
          <p:nvSpPr>
            <p:cNvPr id="15377" name="22 CuadroTexto"/>
            <p:cNvSpPr txBox="1">
              <a:spLocks noChangeArrowheads="1"/>
            </p:cNvSpPr>
            <p:nvPr/>
          </p:nvSpPr>
          <p:spPr bwMode="auto">
            <a:xfrm>
              <a:off x="2677900" y="5555034"/>
              <a:ext cx="1654338" cy="24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ca-ES" altLang="ko-KR" sz="1200" dirty="0" smtClean="0">
                  <a:latin typeface="Franklin Gothic Book"/>
                  <a:cs typeface="Franklin Gothic Book"/>
                </a:rPr>
                <a:t>Biotractaments</a:t>
              </a:r>
              <a:endParaRPr lang="ca-ES" altLang="ko-KR" sz="1200" dirty="0">
                <a:latin typeface="Franklin Gothic Book"/>
                <a:cs typeface="Franklin Gothic Book"/>
              </a:endParaRPr>
            </a:p>
          </p:txBody>
        </p:sp>
        <p:sp>
          <p:nvSpPr>
            <p:cNvPr id="19" name="23 Rectángulo redondeado"/>
            <p:cNvSpPr/>
            <p:nvPr/>
          </p:nvSpPr>
          <p:spPr>
            <a:xfrm>
              <a:off x="4635731" y="5461680"/>
              <a:ext cx="1961373" cy="4320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atin typeface="Franklin Gothic Book"/>
                <a:cs typeface="Franklin Gothic Book"/>
              </a:endParaRPr>
            </a:p>
          </p:txBody>
        </p:sp>
        <p:sp>
          <p:nvSpPr>
            <p:cNvPr id="15381" name="24 CuadroTexto"/>
            <p:cNvSpPr txBox="1">
              <a:spLocks noChangeArrowheads="1"/>
            </p:cNvSpPr>
            <p:nvPr/>
          </p:nvSpPr>
          <p:spPr bwMode="auto">
            <a:xfrm>
              <a:off x="4712614" y="5568439"/>
              <a:ext cx="1728787" cy="24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ca-ES" altLang="ko-KR" sz="1200" dirty="0" smtClean="0">
                  <a:latin typeface="Franklin Gothic Book"/>
                  <a:cs typeface="Franklin Gothic Book"/>
                </a:rPr>
                <a:t>Tractaments físics i químics</a:t>
              </a:r>
              <a:endParaRPr lang="ca-ES" altLang="ko-KR" sz="1200" dirty="0">
                <a:latin typeface="Franklin Gothic Book"/>
                <a:cs typeface="Franklin Gothic Book"/>
              </a:endParaRPr>
            </a:p>
          </p:txBody>
        </p:sp>
        <p:sp>
          <p:nvSpPr>
            <p:cNvPr id="21" name="27 Rectángulo redondeado"/>
            <p:cNvSpPr/>
            <p:nvPr/>
          </p:nvSpPr>
          <p:spPr>
            <a:xfrm>
              <a:off x="1619672" y="4077072"/>
              <a:ext cx="2127006" cy="36004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atin typeface="Franklin Gothic Book"/>
                <a:cs typeface="Franklin Gothic Book"/>
              </a:endParaRPr>
            </a:p>
          </p:txBody>
        </p:sp>
        <p:sp>
          <p:nvSpPr>
            <p:cNvPr id="15385" name="28 CuadroTexto"/>
            <p:cNvSpPr txBox="1">
              <a:spLocks noChangeArrowheads="1"/>
            </p:cNvSpPr>
            <p:nvPr/>
          </p:nvSpPr>
          <p:spPr bwMode="auto">
            <a:xfrm>
              <a:off x="1619250" y="4150052"/>
              <a:ext cx="2160662" cy="24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ca-ES" altLang="ko-KR" sz="1200" dirty="0" smtClean="0">
                  <a:latin typeface="Franklin Gothic Book"/>
                  <a:cs typeface="Franklin Gothic Book"/>
                </a:rPr>
                <a:t>Laboratori de química i microbiologia </a:t>
              </a:r>
              <a:endParaRPr lang="ca-ES" altLang="ko-KR" sz="1200" dirty="0">
                <a:latin typeface="Franklin Gothic Book"/>
                <a:cs typeface="Franklin Gothic Book"/>
              </a:endParaRPr>
            </a:p>
          </p:txBody>
        </p:sp>
        <p:sp>
          <p:nvSpPr>
            <p:cNvPr id="26" name="29 Rectángulo redondeado"/>
            <p:cNvSpPr/>
            <p:nvPr/>
          </p:nvSpPr>
          <p:spPr>
            <a:xfrm>
              <a:off x="5474870" y="4077072"/>
              <a:ext cx="1794661" cy="36004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atin typeface="Franklin Gothic Book"/>
                <a:cs typeface="Franklin Gothic Book"/>
              </a:endParaRPr>
            </a:p>
          </p:txBody>
        </p:sp>
        <p:sp>
          <p:nvSpPr>
            <p:cNvPr id="15389" name="30 CuadroTexto"/>
            <p:cNvSpPr txBox="1">
              <a:spLocks noChangeArrowheads="1"/>
            </p:cNvSpPr>
            <p:nvPr/>
          </p:nvSpPr>
          <p:spPr bwMode="auto">
            <a:xfrm>
              <a:off x="5341938" y="4140280"/>
              <a:ext cx="2060575" cy="24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ca-ES" altLang="ko-KR" sz="1200" dirty="0" smtClean="0">
                  <a:latin typeface="Franklin Gothic Book"/>
                  <a:cs typeface="Franklin Gothic Book"/>
                </a:rPr>
                <a:t>Software especialitzat</a:t>
              </a:r>
            </a:p>
          </p:txBody>
        </p:sp>
        <p:sp>
          <p:nvSpPr>
            <p:cNvPr id="29" name="31 Rectángulo redondeado"/>
            <p:cNvSpPr/>
            <p:nvPr/>
          </p:nvSpPr>
          <p:spPr>
            <a:xfrm>
              <a:off x="3946085" y="4077072"/>
              <a:ext cx="1262910" cy="36004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atin typeface="Franklin Gothic Book"/>
                <a:cs typeface="Franklin Gothic Book"/>
              </a:endParaRPr>
            </a:p>
          </p:txBody>
        </p:sp>
        <p:sp>
          <p:nvSpPr>
            <p:cNvPr id="15393" name="32 CuadroTexto"/>
            <p:cNvSpPr txBox="1">
              <a:spLocks noChangeArrowheads="1"/>
            </p:cNvSpPr>
            <p:nvPr/>
          </p:nvSpPr>
          <p:spPr bwMode="auto">
            <a:xfrm>
              <a:off x="3741738" y="4150052"/>
              <a:ext cx="1727200" cy="24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ca-ES" altLang="ko-KR" sz="1200" dirty="0" smtClean="0">
                  <a:latin typeface="Franklin Gothic Book"/>
                  <a:cs typeface="Franklin Gothic Book"/>
                </a:rPr>
                <a:t>Planta experimental</a:t>
              </a:r>
              <a:endParaRPr lang="ca-ES" altLang="ko-KR" sz="1200" dirty="0">
                <a:latin typeface="Franklin Gothic Book"/>
                <a:cs typeface="Franklin Gothic Book"/>
              </a:endParaRPr>
            </a:p>
          </p:txBody>
        </p:sp>
      </p:grpSp>
      <p:pic>
        <p:nvPicPr>
          <p:cNvPr id="28" name="Imatge 27" descr="logo CTM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564904"/>
            <a:ext cx="864096" cy="734481"/>
          </a:xfrm>
          <a:prstGeom prst="rect">
            <a:avLst/>
          </a:prstGeom>
        </p:spPr>
      </p:pic>
      <p:grpSp>
        <p:nvGrpSpPr>
          <p:cNvPr id="31" name="Agrupa 6"/>
          <p:cNvGrpSpPr/>
          <p:nvPr/>
        </p:nvGrpSpPr>
        <p:grpSpPr>
          <a:xfrm>
            <a:off x="5076056" y="332656"/>
            <a:ext cx="3528392" cy="648072"/>
            <a:chOff x="5364088" y="323364"/>
            <a:chExt cx="3528392" cy="648072"/>
          </a:xfrm>
        </p:grpSpPr>
        <p:sp>
          <p:nvSpPr>
            <p:cNvPr id="32" name="QuadreDeText 31"/>
            <p:cNvSpPr txBox="1"/>
            <p:nvPr/>
          </p:nvSpPr>
          <p:spPr>
            <a:xfrm>
              <a:off x="5557962" y="323364"/>
              <a:ext cx="3334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2400" b="1" dirty="0" smtClean="0">
                  <a:solidFill>
                    <a:srgbClr val="007BC0"/>
                  </a:solidFill>
                  <a:latin typeface="Franklin Gothic Demi" pitchFamily="34" charset="0"/>
                </a:rPr>
                <a:t>Aliances estratègiques</a:t>
              </a:r>
              <a:endParaRPr lang="ca-ES" sz="2400" b="1" dirty="0">
                <a:solidFill>
                  <a:srgbClr val="007BC0"/>
                </a:solidFill>
                <a:latin typeface="Franklin Gothic Demi" pitchFamily="34" charset="0"/>
              </a:endParaRPr>
            </a:p>
          </p:txBody>
        </p:sp>
        <p:sp>
          <p:nvSpPr>
            <p:cNvPr id="33" name="Rectangle arrodonit 32"/>
            <p:cNvSpPr/>
            <p:nvPr/>
          </p:nvSpPr>
          <p:spPr>
            <a:xfrm>
              <a:off x="5364088" y="755412"/>
              <a:ext cx="3528392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a-ES" sz="1600" cap="small" dirty="0" smtClean="0">
                  <a:solidFill>
                    <a:srgbClr val="007BC0"/>
                  </a:solidFill>
                  <a:latin typeface="Franklin Gothic Demi Cond" pitchFamily="34" charset="0"/>
                </a:rPr>
                <a:t>CTM – CENTRE TECNOLÒGIC DE MANRESA</a:t>
              </a:r>
              <a:endParaRPr lang="ca-ES" sz="1600" cap="small" dirty="0">
                <a:solidFill>
                  <a:srgbClr val="007B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038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51520" y="1268760"/>
            <a:ext cx="4680520" cy="48635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5" name="Contenidor de contingut 1"/>
          <p:cNvSpPr txBox="1">
            <a:spLocks/>
          </p:cNvSpPr>
          <p:nvPr/>
        </p:nvSpPr>
        <p:spPr>
          <a:xfrm>
            <a:off x="395536" y="1484784"/>
            <a:ext cx="4392488" cy="4608512"/>
          </a:xfrm>
          <a:prstGeom prst="rect">
            <a:avLst/>
          </a:prstGeom>
        </p:spPr>
        <p:txBody>
          <a:bodyPr/>
          <a:lstStyle/>
          <a:p>
            <a:pPr algn="just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ca-ES" sz="1600" dirty="0" smtClean="0">
                <a:latin typeface="Franklin Gothic Book"/>
                <a:cs typeface="Franklin Gothic Book"/>
              </a:rPr>
              <a:t>  </a:t>
            </a: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Informes de l’IS.UPC</a:t>
            </a:r>
          </a:p>
          <a:p>
            <a:pPr marL="1800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Informe SIRENA (energia i aigua)</a:t>
            </a:r>
          </a:p>
          <a:p>
            <a:pPr marL="1800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Informe</a:t>
            </a: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SIRENA (residus)</a:t>
            </a:r>
          </a:p>
          <a:p>
            <a:pPr marL="1800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TIC i sostenibilitat</a:t>
            </a:r>
          </a:p>
          <a:p>
            <a:pPr marL="180000" algn="just"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Mobilitat sostenible</a:t>
            </a:r>
          </a:p>
          <a:p>
            <a:pPr algn="just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ca-ES" sz="1600" dirty="0" smtClean="0"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Llibres i capítols de llibres</a:t>
            </a:r>
          </a:p>
          <a:p>
            <a:pPr marL="0" lvl="1" algn="just" fontAlgn="auto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ca-ES" sz="1600" dirty="0" smtClean="0"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Tesis de doctorat i de màster (2005-2012)</a:t>
            </a:r>
          </a:p>
          <a:p>
            <a:pPr marL="180000" lvl="1" algn="just" fontAlgn="auto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Doctorat en Sostenibilitat: 25 tesis</a:t>
            </a:r>
          </a:p>
          <a:p>
            <a:pPr marL="180000" lvl="1" algn="just"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Doctorat en Enginyeria Ambiental: 25 tesis</a:t>
            </a:r>
          </a:p>
          <a:p>
            <a:pPr algn="just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ca-ES" sz="1600" dirty="0" smtClean="0"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Congressos nacionals i internacionals</a:t>
            </a:r>
          </a:p>
          <a:p>
            <a:pPr algn="just" fontAlgn="auto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ca-ES" sz="1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Articles revisats per experts publicats en revistes internacional</a:t>
            </a:r>
            <a:endParaRPr lang="ca-ES" sz="1600" dirty="0" smtClean="0">
              <a:latin typeface="Franklin Gothic Book"/>
              <a:cs typeface="Franklin Gothic Book"/>
            </a:endParaRPr>
          </a:p>
        </p:txBody>
      </p:sp>
      <p:grpSp>
        <p:nvGrpSpPr>
          <p:cNvPr id="19" name="Agrupa 18"/>
          <p:cNvGrpSpPr/>
          <p:nvPr/>
        </p:nvGrpSpPr>
        <p:grpSpPr>
          <a:xfrm>
            <a:off x="5568599" y="2160241"/>
            <a:ext cx="1451673" cy="1916831"/>
            <a:chOff x="4355976" y="4221088"/>
            <a:chExt cx="1451673" cy="1916831"/>
          </a:xfrm>
        </p:grpSpPr>
        <p:pic>
          <p:nvPicPr>
            <p:cNvPr id="13" name="Imatge 12" descr="tapa Informe SIRENA 201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6" y="4221088"/>
              <a:ext cx="957223" cy="1354474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Imatge 13" descr="tapa Informe en TIC i Sostenibilitat 201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2" y="4797152"/>
              <a:ext cx="947617" cy="1340767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" name="Agrupa 19"/>
          <p:cNvGrpSpPr/>
          <p:nvPr/>
        </p:nvGrpSpPr>
        <p:grpSpPr>
          <a:xfrm>
            <a:off x="7239568" y="2132856"/>
            <a:ext cx="1364880" cy="2016224"/>
            <a:chOff x="6879528" y="4293096"/>
            <a:chExt cx="1364880" cy="2016224"/>
          </a:xfrm>
        </p:grpSpPr>
        <p:pic>
          <p:nvPicPr>
            <p:cNvPr id="15" name="Imatge 14" descr="tapa INFORME SIRENA RESIDUS 201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9528" y="4293096"/>
              <a:ext cx="936105" cy="1324654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Imatge 11" descr="tapa 2 Informe Mobilit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1576" y="4938177"/>
              <a:ext cx="932832" cy="1371143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QuadreDeText 15"/>
          <p:cNvSpPr txBox="1"/>
          <p:nvPr/>
        </p:nvSpPr>
        <p:spPr>
          <a:xfrm>
            <a:off x="5940152" y="155679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cap="small" dirty="0" smtClean="0">
                <a:latin typeface="Franklin Gothic Book"/>
                <a:cs typeface="Franklin Gothic Book"/>
              </a:rPr>
              <a:t>INFORMES DE L’IS.UPC</a:t>
            </a:r>
            <a:endParaRPr lang="ca-ES" sz="1600" cap="small" dirty="0">
              <a:latin typeface="Franklin Gothic Book"/>
              <a:cs typeface="Franklin Gothic Book"/>
            </a:endParaRPr>
          </a:p>
        </p:txBody>
      </p:sp>
      <p:cxnSp>
        <p:nvCxnSpPr>
          <p:cNvPr id="18" name="Connector angular 17"/>
          <p:cNvCxnSpPr/>
          <p:nvPr/>
        </p:nvCxnSpPr>
        <p:spPr>
          <a:xfrm flipV="1">
            <a:off x="5292080" y="1916832"/>
            <a:ext cx="3384376" cy="2376264"/>
          </a:xfrm>
          <a:prstGeom prst="bentConnector3">
            <a:avLst>
              <a:gd name="adj1" fmla="val -4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Agrupa 21"/>
          <p:cNvGrpSpPr/>
          <p:nvPr/>
        </p:nvGrpSpPr>
        <p:grpSpPr>
          <a:xfrm>
            <a:off x="5004048" y="4725144"/>
            <a:ext cx="3600399" cy="1804556"/>
            <a:chOff x="4124855" y="4941168"/>
            <a:chExt cx="3600399" cy="1804556"/>
          </a:xfrm>
        </p:grpSpPr>
        <p:pic>
          <p:nvPicPr>
            <p:cNvPr id="25" name="Imatge 24" descr="portada llibre Riba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7103" y="4941168"/>
              <a:ext cx="1368151" cy="1774626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QuadreDeText 16"/>
            <p:cNvSpPr txBox="1"/>
            <p:nvPr/>
          </p:nvSpPr>
          <p:spPr>
            <a:xfrm>
              <a:off x="4124855" y="5807005"/>
              <a:ext cx="201622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1100" b="1" dirty="0" smtClean="0">
                  <a:latin typeface="Franklin Gothic Book"/>
                  <a:cs typeface="Franklin Gothic Book"/>
                </a:rPr>
                <a:t>Recursos energètics i crisi. La fi de 200 anys irrepetibles </a:t>
              </a:r>
            </a:p>
            <a:p>
              <a:pPr algn="r"/>
              <a:r>
                <a:rPr lang="ca-ES" sz="1100" dirty="0" smtClean="0">
                  <a:latin typeface="Franklin Gothic Book"/>
                  <a:cs typeface="Franklin Gothic Book"/>
                </a:rPr>
                <a:t>En col·laboració amb el</a:t>
              </a:r>
            </a:p>
            <a:p>
              <a:pPr algn="r"/>
              <a:r>
                <a:rPr lang="ca-ES" sz="1100" dirty="0" smtClean="0">
                  <a:latin typeface="Franklin Gothic Book"/>
                  <a:cs typeface="Franklin Gothic Book"/>
                </a:rPr>
                <a:t>  Centre de Disseny d’Equips Industrials (CDEI) de la UPC</a:t>
              </a:r>
              <a:endParaRPr lang="ca-ES" sz="1100" dirty="0">
                <a:latin typeface="Franklin Gothic Book"/>
                <a:cs typeface="Franklin Gothic Book"/>
              </a:endParaRPr>
            </a:p>
          </p:txBody>
        </p:sp>
      </p:grpSp>
      <p:grpSp>
        <p:nvGrpSpPr>
          <p:cNvPr id="27" name="Agrupa 26"/>
          <p:cNvGrpSpPr/>
          <p:nvPr/>
        </p:nvGrpSpPr>
        <p:grpSpPr>
          <a:xfrm>
            <a:off x="6228184" y="332656"/>
            <a:ext cx="2376264" cy="648072"/>
            <a:chOff x="6516216" y="332656"/>
            <a:chExt cx="2376264" cy="648072"/>
          </a:xfrm>
        </p:grpSpPr>
        <p:sp>
          <p:nvSpPr>
            <p:cNvPr id="8" name="Rectangle arrodonit 7"/>
            <p:cNvSpPr/>
            <p:nvPr/>
          </p:nvSpPr>
          <p:spPr>
            <a:xfrm>
              <a:off x="6516216" y="764704"/>
              <a:ext cx="237626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a-ES" sz="1600" cap="small" dirty="0" smtClean="0">
                  <a:solidFill>
                    <a:srgbClr val="007BC0"/>
                  </a:solidFill>
                  <a:latin typeface="Franklin Gothic Demi Cond" pitchFamily="34" charset="0"/>
                </a:rPr>
                <a:t>RESULTATS DE LA RECERCA</a:t>
              </a:r>
              <a:endParaRPr lang="ca-ES" sz="1600" cap="small" dirty="0">
                <a:solidFill>
                  <a:srgbClr val="007BC0"/>
                </a:solidFill>
              </a:endParaRPr>
            </a:p>
          </p:txBody>
        </p:sp>
        <p:sp>
          <p:nvSpPr>
            <p:cNvPr id="21" name="QuadreDeText 20"/>
            <p:cNvSpPr txBox="1"/>
            <p:nvPr/>
          </p:nvSpPr>
          <p:spPr>
            <a:xfrm>
              <a:off x="6876256" y="332656"/>
              <a:ext cx="20162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2600" b="1" dirty="0" smtClean="0">
                  <a:solidFill>
                    <a:srgbClr val="007BC0"/>
                  </a:solidFill>
                  <a:latin typeface="Franklin Gothic Demi" pitchFamily="34" charset="0"/>
                </a:rPr>
                <a:t>Recerca</a:t>
              </a:r>
              <a:endParaRPr lang="ca-ES" sz="2600" b="1" dirty="0">
                <a:solidFill>
                  <a:srgbClr val="007BC0"/>
                </a:solidFill>
                <a:latin typeface="Franklin Gothic Dem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7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contingut 1"/>
          <p:cNvSpPr txBox="1">
            <a:spLocks/>
          </p:cNvSpPr>
          <p:nvPr/>
        </p:nvSpPr>
        <p:spPr>
          <a:xfrm>
            <a:off x="395536" y="1484784"/>
            <a:ext cx="8280920" cy="4104456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GB" sz="1600" dirty="0">
              <a:latin typeface="Franklin Gothic Book"/>
              <a:cs typeface="Franklin Gothic Book"/>
            </a:endParaRPr>
          </a:p>
        </p:txBody>
      </p:sp>
      <p:grpSp>
        <p:nvGrpSpPr>
          <p:cNvPr id="27" name="Agrupa 26"/>
          <p:cNvGrpSpPr/>
          <p:nvPr/>
        </p:nvGrpSpPr>
        <p:grpSpPr>
          <a:xfrm>
            <a:off x="6228184" y="344269"/>
            <a:ext cx="2376264" cy="636459"/>
            <a:chOff x="6516216" y="344269"/>
            <a:chExt cx="2376264" cy="636459"/>
          </a:xfrm>
        </p:grpSpPr>
        <p:sp>
          <p:nvSpPr>
            <p:cNvPr id="8" name="Rectangle arrodonit 7"/>
            <p:cNvSpPr/>
            <p:nvPr/>
          </p:nvSpPr>
          <p:spPr>
            <a:xfrm>
              <a:off x="6516216" y="764704"/>
              <a:ext cx="237626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1600" cap="small" dirty="0" smtClean="0">
                  <a:solidFill>
                    <a:srgbClr val="007BC0"/>
                  </a:solidFill>
                  <a:latin typeface="Franklin Gothic Demi Cond" pitchFamily="34" charset="0"/>
                </a:rPr>
                <a:t>RESULTATS DE LA RECERCA</a:t>
              </a:r>
              <a:endParaRPr lang="ca-ES" sz="1600" cap="small" dirty="0">
                <a:solidFill>
                  <a:srgbClr val="007BC0"/>
                </a:solidFill>
              </a:endParaRPr>
            </a:p>
          </p:txBody>
        </p:sp>
        <p:sp>
          <p:nvSpPr>
            <p:cNvPr id="21" name="QuadreDeText 20"/>
            <p:cNvSpPr txBox="1"/>
            <p:nvPr/>
          </p:nvSpPr>
          <p:spPr>
            <a:xfrm>
              <a:off x="6876256" y="344269"/>
              <a:ext cx="20162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2600" b="1" dirty="0" smtClean="0">
                  <a:solidFill>
                    <a:srgbClr val="007BC0"/>
                  </a:solidFill>
                  <a:latin typeface="Franklin Gothic Demi" pitchFamily="34" charset="0"/>
                </a:rPr>
                <a:t>Recerca</a:t>
              </a:r>
              <a:endParaRPr lang="ca-ES" sz="2600" b="1" dirty="0">
                <a:solidFill>
                  <a:srgbClr val="007BC0"/>
                </a:solidFill>
                <a:latin typeface="Franklin Gothic Demi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683568" y="118746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ca-ES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Alguns dels articles revisats per experts publicats en revistes internacionals</a:t>
            </a:r>
            <a:endParaRPr lang="ca-ES" dirty="0">
              <a:latin typeface="Franklin Gothic Book"/>
              <a:cs typeface="Franklin Gothic Book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1560" y="1700808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r>
              <a:rPr lang="es-ES" sz="1200" dirty="0">
                <a:latin typeface="Arial"/>
                <a:cs typeface="Arial"/>
              </a:rPr>
              <a:t>Garfí, M</a:t>
            </a:r>
            <a:r>
              <a:rPr lang="es-ES" sz="1200" dirty="0" smtClean="0">
                <a:latin typeface="Arial"/>
                <a:cs typeface="Arial"/>
              </a:rPr>
              <a:t>.; </a:t>
            </a:r>
            <a:r>
              <a:rPr lang="es-ES" sz="1200" dirty="0">
                <a:latin typeface="Arial"/>
                <a:cs typeface="Arial"/>
              </a:rPr>
              <a:t>Ferrer-Martí, L</a:t>
            </a:r>
            <a:r>
              <a:rPr lang="es-ES" sz="1200" dirty="0" smtClean="0">
                <a:latin typeface="Arial"/>
                <a:cs typeface="Arial"/>
              </a:rPr>
              <a:t>.; </a:t>
            </a:r>
            <a:r>
              <a:rPr lang="es-ES" sz="1200" dirty="0">
                <a:latin typeface="Arial"/>
                <a:cs typeface="Arial"/>
              </a:rPr>
              <a:t>Velo, E</a:t>
            </a:r>
            <a:r>
              <a:rPr lang="es-ES" sz="1200" dirty="0" smtClean="0">
                <a:latin typeface="Arial"/>
                <a:cs typeface="Arial"/>
              </a:rPr>
              <a:t>.; </a:t>
            </a:r>
            <a:r>
              <a:rPr lang="es-ES" sz="1200" dirty="0">
                <a:latin typeface="Arial"/>
                <a:cs typeface="Arial"/>
              </a:rPr>
              <a:t>Ferrer, I. (2012</a:t>
            </a:r>
            <a:r>
              <a:rPr lang="es-ES" sz="1200" dirty="0" smtClean="0">
                <a:latin typeface="Arial"/>
                <a:cs typeface="Arial"/>
              </a:rPr>
              <a:t>). “Evaluating </a:t>
            </a:r>
            <a:r>
              <a:rPr lang="es-ES" sz="1200" dirty="0" err="1">
                <a:latin typeface="Arial"/>
                <a:cs typeface="Arial"/>
              </a:rPr>
              <a:t>benefits</a:t>
            </a:r>
            <a:r>
              <a:rPr lang="es-ES" sz="1200" dirty="0">
                <a:latin typeface="Arial"/>
                <a:cs typeface="Arial"/>
              </a:rPr>
              <a:t> of </a:t>
            </a:r>
            <a:r>
              <a:rPr lang="es-ES" sz="1200" dirty="0" err="1">
                <a:latin typeface="Arial"/>
                <a:cs typeface="Arial"/>
              </a:rPr>
              <a:t>low-cost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household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digesters</a:t>
            </a:r>
            <a:r>
              <a:rPr lang="es-ES" sz="1200" dirty="0">
                <a:latin typeface="Arial"/>
                <a:cs typeface="Arial"/>
              </a:rPr>
              <a:t> for rural </a:t>
            </a:r>
            <a:r>
              <a:rPr lang="es-ES" sz="1200" dirty="0" err="1">
                <a:latin typeface="Arial"/>
                <a:cs typeface="Arial"/>
              </a:rPr>
              <a:t>Andean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 smtClean="0">
                <a:latin typeface="Arial"/>
                <a:cs typeface="Arial"/>
              </a:rPr>
              <a:t>communities</a:t>
            </a:r>
            <a:r>
              <a:rPr lang="es-ES" sz="1200" dirty="0" smtClean="0">
                <a:latin typeface="Arial"/>
                <a:cs typeface="Arial"/>
              </a:rPr>
              <a:t>”, </a:t>
            </a:r>
            <a:r>
              <a:rPr lang="es-ES" sz="1200" b="1" dirty="0" err="1">
                <a:latin typeface="Arial"/>
                <a:cs typeface="Arial"/>
              </a:rPr>
              <a:t>Renewable</a:t>
            </a:r>
            <a:r>
              <a:rPr lang="es-ES" sz="1200" b="1" dirty="0">
                <a:latin typeface="Arial"/>
                <a:cs typeface="Arial"/>
              </a:rPr>
              <a:t> and </a:t>
            </a:r>
            <a:r>
              <a:rPr lang="es-ES" sz="1200" b="1" dirty="0" err="1">
                <a:latin typeface="Arial"/>
                <a:cs typeface="Arial"/>
              </a:rPr>
              <a:t>Sustainable</a:t>
            </a:r>
            <a:r>
              <a:rPr lang="es-ES" sz="1200" b="1" dirty="0">
                <a:latin typeface="Arial"/>
                <a:cs typeface="Arial"/>
              </a:rPr>
              <a:t> </a:t>
            </a:r>
            <a:r>
              <a:rPr lang="es-ES" sz="1200" b="1" dirty="0" err="1">
                <a:latin typeface="Arial"/>
                <a:cs typeface="Arial"/>
              </a:rPr>
              <a:t>Energy</a:t>
            </a:r>
            <a:r>
              <a:rPr lang="es-ES" sz="1200" b="1" dirty="0">
                <a:latin typeface="Arial"/>
                <a:cs typeface="Arial"/>
              </a:rPr>
              <a:t> </a:t>
            </a:r>
            <a:r>
              <a:rPr lang="es-ES" sz="1200" b="1" dirty="0" err="1">
                <a:latin typeface="Arial"/>
                <a:cs typeface="Arial"/>
              </a:rPr>
              <a:t>Reviews</a:t>
            </a:r>
            <a:r>
              <a:rPr lang="es-ES" sz="1200" dirty="0">
                <a:latin typeface="Arial"/>
                <a:cs typeface="Arial"/>
              </a:rPr>
              <a:t>, 16: 575–581. </a:t>
            </a:r>
            <a:endParaRPr lang="es-ES" sz="1200" dirty="0" smtClean="0">
              <a:latin typeface="Arial"/>
              <a:cs typeface="Arial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endParaRPr lang="es-ES" sz="1200" dirty="0" smtClean="0">
              <a:latin typeface="Arial"/>
              <a:cs typeface="Arial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r>
              <a:rPr lang="es-ES" sz="1200" dirty="0" err="1" smtClean="0">
                <a:latin typeface="Arial"/>
                <a:cs typeface="Arial"/>
              </a:rPr>
              <a:t>Yacoub</a:t>
            </a:r>
            <a:r>
              <a:rPr lang="es-ES" sz="1200" dirty="0">
                <a:latin typeface="Arial"/>
                <a:cs typeface="Arial"/>
              </a:rPr>
              <a:t>, C.; Pérez-</a:t>
            </a:r>
            <a:r>
              <a:rPr lang="es-ES" sz="1200" dirty="0" err="1">
                <a:latin typeface="Arial"/>
                <a:cs typeface="Arial"/>
              </a:rPr>
              <a:t>Foguet</a:t>
            </a:r>
            <a:r>
              <a:rPr lang="es-ES" sz="1200" dirty="0">
                <a:latin typeface="Arial"/>
                <a:cs typeface="Arial"/>
              </a:rPr>
              <a:t>, A.; Miralles, N. (2012</a:t>
            </a:r>
            <a:r>
              <a:rPr lang="es-ES" sz="1200" dirty="0" smtClean="0">
                <a:latin typeface="Arial"/>
                <a:cs typeface="Arial"/>
              </a:rPr>
              <a:t>). “Trace </a:t>
            </a:r>
            <a:r>
              <a:rPr lang="es-ES" sz="1200" dirty="0">
                <a:latin typeface="Arial"/>
                <a:cs typeface="Arial"/>
              </a:rPr>
              <a:t>metal content of </a:t>
            </a:r>
            <a:r>
              <a:rPr lang="es-ES" sz="1200" dirty="0" err="1">
                <a:latin typeface="Arial"/>
                <a:cs typeface="Arial"/>
              </a:rPr>
              <a:t>sediments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close</a:t>
            </a:r>
            <a:r>
              <a:rPr lang="es-ES" sz="1200" dirty="0">
                <a:latin typeface="Arial"/>
                <a:cs typeface="Arial"/>
              </a:rPr>
              <a:t> to mine </a:t>
            </a:r>
            <a:r>
              <a:rPr lang="es-ES" sz="1200" dirty="0" err="1">
                <a:latin typeface="Arial"/>
                <a:cs typeface="Arial"/>
              </a:rPr>
              <a:t>sites</a:t>
            </a:r>
            <a:r>
              <a:rPr lang="es-ES" sz="1200" dirty="0">
                <a:latin typeface="Arial"/>
                <a:cs typeface="Arial"/>
              </a:rPr>
              <a:t> in the </a:t>
            </a:r>
            <a:r>
              <a:rPr lang="es-ES" sz="1200" dirty="0" err="1">
                <a:latin typeface="Arial"/>
                <a:cs typeface="Arial"/>
              </a:rPr>
              <a:t>Andean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 smtClean="0">
                <a:latin typeface="Arial"/>
                <a:cs typeface="Arial"/>
              </a:rPr>
              <a:t>region</a:t>
            </a:r>
            <a:r>
              <a:rPr lang="es-ES" sz="1200" dirty="0" smtClean="0">
                <a:latin typeface="Arial"/>
                <a:cs typeface="Arial"/>
              </a:rPr>
              <a:t>”, </a:t>
            </a:r>
            <a:r>
              <a:rPr lang="es-ES" sz="1200" b="1" dirty="0" smtClean="0">
                <a:latin typeface="Arial"/>
                <a:cs typeface="Arial"/>
              </a:rPr>
              <a:t>The </a:t>
            </a:r>
            <a:r>
              <a:rPr lang="es-ES" sz="1200" b="1" dirty="0" err="1" smtClean="0">
                <a:latin typeface="Arial"/>
                <a:cs typeface="Arial"/>
              </a:rPr>
              <a:t>Scientific</a:t>
            </a:r>
            <a:r>
              <a:rPr lang="es-ES" sz="1200" b="1" dirty="0" smtClean="0">
                <a:latin typeface="Arial"/>
                <a:cs typeface="Arial"/>
              </a:rPr>
              <a:t> </a:t>
            </a:r>
            <a:r>
              <a:rPr lang="es-ES" sz="1200" b="1" dirty="0" err="1" smtClean="0">
                <a:latin typeface="Arial"/>
                <a:cs typeface="Arial"/>
              </a:rPr>
              <a:t>World</a:t>
            </a:r>
            <a:r>
              <a:rPr lang="es-ES" sz="1200" b="1" dirty="0" smtClean="0">
                <a:latin typeface="Arial"/>
                <a:cs typeface="Arial"/>
              </a:rPr>
              <a:t> </a:t>
            </a:r>
            <a:r>
              <a:rPr lang="es-ES" sz="1200" b="1" dirty="0" err="1" smtClean="0">
                <a:latin typeface="Arial"/>
                <a:cs typeface="Arial"/>
              </a:rPr>
              <a:t>Journal</a:t>
            </a:r>
            <a:r>
              <a:rPr lang="es-ES" sz="1200" dirty="0" smtClean="0">
                <a:latin typeface="Arial"/>
                <a:cs typeface="Arial"/>
              </a:rPr>
              <a:t>.</a:t>
            </a: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endParaRPr lang="es-ES" sz="1200" dirty="0">
              <a:latin typeface="Arial"/>
              <a:cs typeface="Arial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r>
              <a:rPr lang="es-ES" sz="1200" dirty="0" smtClean="0">
                <a:latin typeface="Arial"/>
                <a:cs typeface="Arial"/>
              </a:rPr>
              <a:t>Pérez-</a:t>
            </a:r>
            <a:r>
              <a:rPr lang="es-ES" sz="1200" dirty="0" err="1" smtClean="0">
                <a:latin typeface="Arial"/>
                <a:cs typeface="Arial"/>
              </a:rPr>
              <a:t>Fortes</a:t>
            </a:r>
            <a:r>
              <a:rPr lang="es-ES" sz="1200" dirty="0">
                <a:latin typeface="Arial"/>
                <a:cs typeface="Arial"/>
              </a:rPr>
              <a:t>;</a:t>
            </a:r>
            <a:r>
              <a:rPr lang="es-ES" sz="1200" dirty="0" smtClean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M</a:t>
            </a:r>
            <a:r>
              <a:rPr lang="es-ES" sz="1200" dirty="0" smtClean="0">
                <a:latin typeface="Arial"/>
                <a:cs typeface="Arial"/>
              </a:rPr>
              <a:t>., </a:t>
            </a:r>
            <a:r>
              <a:rPr lang="es-ES" sz="1200" dirty="0">
                <a:latin typeface="Arial"/>
                <a:cs typeface="Arial"/>
              </a:rPr>
              <a:t>Arranz-Piera, P</a:t>
            </a:r>
            <a:r>
              <a:rPr lang="es-ES" sz="1200" dirty="0" smtClean="0">
                <a:latin typeface="Arial"/>
                <a:cs typeface="Arial"/>
              </a:rPr>
              <a:t>.; </a:t>
            </a:r>
            <a:r>
              <a:rPr lang="es-ES" sz="1200" dirty="0">
                <a:latin typeface="Arial"/>
                <a:cs typeface="Arial"/>
              </a:rPr>
              <a:t>Laínez, J</a:t>
            </a:r>
            <a:r>
              <a:rPr lang="es-ES" sz="1200" dirty="0" smtClean="0">
                <a:latin typeface="Arial"/>
                <a:cs typeface="Arial"/>
              </a:rPr>
              <a:t>. M.; </a:t>
            </a:r>
            <a:r>
              <a:rPr lang="es-ES" sz="1200" dirty="0">
                <a:latin typeface="Arial"/>
                <a:cs typeface="Arial"/>
              </a:rPr>
              <a:t>Velo, E</a:t>
            </a:r>
            <a:r>
              <a:rPr lang="es-ES" sz="1200" dirty="0" smtClean="0">
                <a:latin typeface="Arial"/>
                <a:cs typeface="Arial"/>
              </a:rPr>
              <a:t>.; </a:t>
            </a:r>
            <a:r>
              <a:rPr lang="es-ES" sz="1200" dirty="0" err="1">
                <a:latin typeface="Arial"/>
                <a:cs typeface="Arial"/>
              </a:rPr>
              <a:t>Puigjaner</a:t>
            </a:r>
            <a:r>
              <a:rPr lang="es-ES" sz="1200" dirty="0">
                <a:latin typeface="Arial"/>
                <a:cs typeface="Arial"/>
              </a:rPr>
              <a:t>, </a:t>
            </a:r>
            <a:r>
              <a:rPr lang="es-ES" sz="1200" dirty="0" smtClean="0">
                <a:latin typeface="Arial"/>
                <a:cs typeface="Arial"/>
              </a:rPr>
              <a:t>L. </a:t>
            </a:r>
            <a:r>
              <a:rPr lang="es-ES" sz="1200" dirty="0">
                <a:latin typeface="Arial"/>
                <a:cs typeface="Arial"/>
              </a:rPr>
              <a:t>(2011</a:t>
            </a:r>
            <a:r>
              <a:rPr lang="es-ES" sz="1200" dirty="0" smtClean="0">
                <a:latin typeface="Arial"/>
                <a:cs typeface="Arial"/>
              </a:rPr>
              <a:t>). “</a:t>
            </a:r>
            <a:r>
              <a:rPr lang="es-ES" sz="1200" dirty="0" err="1" smtClean="0">
                <a:latin typeface="Arial"/>
                <a:cs typeface="Arial"/>
              </a:rPr>
              <a:t>Optimal</a:t>
            </a:r>
            <a:r>
              <a:rPr lang="es-ES" sz="1200" dirty="0" smtClean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location</a:t>
            </a:r>
            <a:r>
              <a:rPr lang="es-ES" sz="1200" dirty="0">
                <a:latin typeface="Arial"/>
                <a:cs typeface="Arial"/>
              </a:rPr>
              <a:t> of </a:t>
            </a:r>
            <a:r>
              <a:rPr lang="es-ES" sz="1200" dirty="0" err="1">
                <a:latin typeface="Arial"/>
                <a:cs typeface="Arial"/>
              </a:rPr>
              <a:t>gasification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plants</a:t>
            </a:r>
            <a:r>
              <a:rPr lang="es-ES" sz="1200" dirty="0">
                <a:latin typeface="Arial"/>
                <a:cs typeface="Arial"/>
              </a:rPr>
              <a:t> for </a:t>
            </a:r>
            <a:r>
              <a:rPr lang="es-ES" sz="1200" dirty="0" err="1">
                <a:latin typeface="Arial"/>
                <a:cs typeface="Arial"/>
              </a:rPr>
              <a:t>electricity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production</a:t>
            </a:r>
            <a:r>
              <a:rPr lang="es-ES" sz="1200" dirty="0">
                <a:latin typeface="Arial"/>
                <a:cs typeface="Arial"/>
              </a:rPr>
              <a:t> in rural </a:t>
            </a:r>
            <a:r>
              <a:rPr lang="es-ES" sz="1200" dirty="0" err="1" smtClean="0">
                <a:latin typeface="Arial"/>
                <a:cs typeface="Arial"/>
              </a:rPr>
              <a:t>areas</a:t>
            </a:r>
            <a:r>
              <a:rPr lang="es-ES" sz="1200" dirty="0" smtClean="0">
                <a:latin typeface="Arial"/>
                <a:cs typeface="Arial"/>
              </a:rPr>
              <a:t>”, </a:t>
            </a:r>
            <a:r>
              <a:rPr lang="es-ES" sz="1200" b="1" dirty="0" err="1">
                <a:latin typeface="Arial"/>
                <a:cs typeface="Arial"/>
              </a:rPr>
              <a:t>Computer</a:t>
            </a:r>
            <a:r>
              <a:rPr lang="es-ES" sz="1200" b="1" dirty="0">
                <a:latin typeface="Arial"/>
                <a:cs typeface="Arial"/>
              </a:rPr>
              <a:t> </a:t>
            </a:r>
            <a:r>
              <a:rPr lang="es-ES" sz="1200" b="1" dirty="0" err="1">
                <a:latin typeface="Arial"/>
                <a:cs typeface="Arial"/>
              </a:rPr>
              <a:t>Aided</a:t>
            </a:r>
            <a:r>
              <a:rPr lang="es-ES" sz="1200" b="1" dirty="0">
                <a:latin typeface="Arial"/>
                <a:cs typeface="Arial"/>
              </a:rPr>
              <a:t> </a:t>
            </a:r>
            <a:r>
              <a:rPr lang="es-ES" sz="1200" b="1" dirty="0" err="1">
                <a:latin typeface="Arial"/>
                <a:cs typeface="Arial"/>
              </a:rPr>
              <a:t>Chemical</a:t>
            </a:r>
            <a:r>
              <a:rPr lang="es-ES" sz="1200" b="1" dirty="0">
                <a:latin typeface="Arial"/>
                <a:cs typeface="Arial"/>
              </a:rPr>
              <a:t> </a:t>
            </a:r>
            <a:r>
              <a:rPr lang="es-ES" sz="1200" b="1" dirty="0" err="1">
                <a:latin typeface="Arial"/>
                <a:cs typeface="Arial"/>
              </a:rPr>
              <a:t>Engineering</a:t>
            </a:r>
            <a:r>
              <a:rPr lang="es-ES" sz="1200" dirty="0">
                <a:latin typeface="Arial"/>
                <a:cs typeface="Arial"/>
              </a:rPr>
              <a:t>, 29: 1809-1813.</a:t>
            </a: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endParaRPr lang="es-ES" sz="1200" dirty="0">
              <a:latin typeface="Arial"/>
              <a:cs typeface="Arial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r>
              <a:rPr lang="es-ES" sz="1200" dirty="0" err="1">
                <a:latin typeface="Arial"/>
                <a:cs typeface="Arial"/>
              </a:rPr>
              <a:t>Kallas</a:t>
            </a:r>
            <a:r>
              <a:rPr lang="es-ES" sz="1200" dirty="0">
                <a:latin typeface="Arial"/>
                <a:cs typeface="Arial"/>
              </a:rPr>
              <a:t>, Z; </a:t>
            </a:r>
            <a:r>
              <a:rPr lang="es-ES" sz="1200" dirty="0" err="1">
                <a:latin typeface="Arial"/>
                <a:cs typeface="Arial"/>
              </a:rPr>
              <a:t>Lambarraa</a:t>
            </a:r>
            <a:r>
              <a:rPr lang="es-ES" sz="1200" dirty="0">
                <a:latin typeface="Arial"/>
                <a:cs typeface="Arial"/>
              </a:rPr>
              <a:t>, F; Gil, J</a:t>
            </a:r>
            <a:r>
              <a:rPr lang="es-ES" sz="1200" dirty="0" smtClean="0">
                <a:latin typeface="Arial"/>
                <a:cs typeface="Arial"/>
              </a:rPr>
              <a:t>. M</a:t>
            </a:r>
            <a:r>
              <a:rPr lang="es-ES" sz="1200" dirty="0">
                <a:latin typeface="Arial"/>
                <a:cs typeface="Arial"/>
              </a:rPr>
              <a:t>. (2011</a:t>
            </a:r>
            <a:r>
              <a:rPr lang="es-ES" sz="1200" dirty="0" smtClean="0">
                <a:latin typeface="Arial"/>
                <a:cs typeface="Arial"/>
              </a:rPr>
              <a:t>). “A </a:t>
            </a:r>
            <a:r>
              <a:rPr lang="es-ES" sz="1200" dirty="0" err="1">
                <a:latin typeface="Arial"/>
                <a:cs typeface="Arial"/>
              </a:rPr>
              <a:t>stated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preference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analysis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comparing</a:t>
            </a:r>
            <a:r>
              <a:rPr lang="es-ES" sz="1200" dirty="0">
                <a:latin typeface="Arial"/>
                <a:cs typeface="Arial"/>
              </a:rPr>
              <a:t> the </a:t>
            </a:r>
            <a:r>
              <a:rPr lang="es-ES" sz="1200" dirty="0" err="1">
                <a:latin typeface="Arial"/>
                <a:cs typeface="Arial"/>
              </a:rPr>
              <a:t>Analytical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Hierarchy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Process</a:t>
            </a:r>
            <a:r>
              <a:rPr lang="es-ES" sz="1200" dirty="0">
                <a:latin typeface="Arial"/>
                <a:cs typeface="Arial"/>
              </a:rPr>
              <a:t> versus </a:t>
            </a:r>
            <a:r>
              <a:rPr lang="es-ES" sz="1200" dirty="0" err="1">
                <a:latin typeface="Arial"/>
                <a:cs typeface="Arial"/>
              </a:rPr>
              <a:t>Choice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 smtClean="0">
                <a:latin typeface="Arial"/>
                <a:cs typeface="Arial"/>
              </a:rPr>
              <a:t>Experiments</a:t>
            </a:r>
            <a:r>
              <a:rPr lang="es-ES" sz="1200" dirty="0" smtClean="0">
                <a:latin typeface="Arial"/>
                <a:cs typeface="Arial"/>
              </a:rPr>
              <a:t>”, </a:t>
            </a:r>
            <a:r>
              <a:rPr lang="es-ES" sz="1200" b="1" dirty="0" err="1">
                <a:latin typeface="Arial"/>
                <a:cs typeface="Arial"/>
              </a:rPr>
              <a:t>Food</a:t>
            </a:r>
            <a:r>
              <a:rPr lang="es-ES" sz="1200" b="1" dirty="0">
                <a:latin typeface="Arial"/>
                <a:cs typeface="Arial"/>
              </a:rPr>
              <a:t> </a:t>
            </a:r>
            <a:r>
              <a:rPr lang="es-ES" sz="1200" b="1" dirty="0" err="1">
                <a:latin typeface="Arial"/>
                <a:cs typeface="Arial"/>
              </a:rPr>
              <a:t>Quality</a:t>
            </a:r>
            <a:r>
              <a:rPr lang="es-ES" sz="1200" b="1" dirty="0">
                <a:latin typeface="Arial"/>
                <a:cs typeface="Arial"/>
              </a:rPr>
              <a:t> and </a:t>
            </a:r>
            <a:r>
              <a:rPr lang="es-ES" sz="1200" b="1" dirty="0" err="1">
                <a:latin typeface="Arial"/>
                <a:cs typeface="Arial"/>
              </a:rPr>
              <a:t>Preference</a:t>
            </a:r>
            <a:r>
              <a:rPr lang="es-ES" sz="1200" dirty="0">
                <a:latin typeface="Arial"/>
                <a:cs typeface="Arial"/>
              </a:rPr>
              <a:t>, 22: 181-192</a:t>
            </a:r>
            <a:r>
              <a:rPr lang="es-ES" sz="1200" dirty="0" smtClean="0">
                <a:latin typeface="Arial"/>
                <a:cs typeface="Arial"/>
              </a:rPr>
              <a:t>.</a:t>
            </a: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endParaRPr lang="es-ES" sz="1200" dirty="0" smtClean="0">
              <a:latin typeface="Arial"/>
              <a:cs typeface="Arial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r>
              <a:rPr lang="es-ES" sz="1200" dirty="0">
                <a:latin typeface="Arial"/>
                <a:cs typeface="Arial"/>
              </a:rPr>
              <a:t>Oliver-Solà, J.; Josa, A.; Arena, A</a:t>
            </a:r>
            <a:r>
              <a:rPr lang="es-ES" sz="1200" dirty="0" smtClean="0">
                <a:latin typeface="Arial"/>
                <a:cs typeface="Arial"/>
              </a:rPr>
              <a:t>. P</a:t>
            </a:r>
            <a:r>
              <a:rPr lang="es-ES" sz="1200" dirty="0">
                <a:latin typeface="Arial"/>
                <a:cs typeface="Arial"/>
              </a:rPr>
              <a:t>.; </a:t>
            </a:r>
            <a:r>
              <a:rPr lang="es-ES" sz="1200" dirty="0" err="1">
                <a:latin typeface="Arial"/>
                <a:cs typeface="Arial"/>
              </a:rPr>
              <a:t>Gabarrell</a:t>
            </a:r>
            <a:r>
              <a:rPr lang="es-ES" sz="1200" dirty="0">
                <a:latin typeface="Arial"/>
                <a:cs typeface="Arial"/>
              </a:rPr>
              <a:t>, X.; Rieradevall, J. (2011</a:t>
            </a:r>
            <a:r>
              <a:rPr lang="es-ES" sz="1200" dirty="0" smtClean="0">
                <a:latin typeface="Arial"/>
                <a:cs typeface="Arial"/>
              </a:rPr>
              <a:t>). “The </a:t>
            </a:r>
            <a:r>
              <a:rPr lang="es-ES" sz="1200" dirty="0">
                <a:latin typeface="Arial"/>
                <a:cs typeface="Arial"/>
              </a:rPr>
              <a:t>GWP-Chart: </a:t>
            </a:r>
            <a:r>
              <a:rPr lang="es-ES" sz="1200" dirty="0" err="1">
                <a:latin typeface="Arial"/>
                <a:cs typeface="Arial"/>
              </a:rPr>
              <a:t>an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environmental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tool</a:t>
            </a:r>
            <a:r>
              <a:rPr lang="es-ES" sz="1200" dirty="0">
                <a:latin typeface="Arial"/>
                <a:cs typeface="Arial"/>
              </a:rPr>
              <a:t> for </a:t>
            </a:r>
            <a:r>
              <a:rPr lang="es-ES" sz="1200" dirty="0" err="1">
                <a:latin typeface="Arial"/>
                <a:cs typeface="Arial"/>
              </a:rPr>
              <a:t>guiding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urban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planning</a:t>
            </a:r>
            <a:r>
              <a:rPr lang="es-ES" sz="1200" dirty="0">
                <a:latin typeface="Arial"/>
                <a:cs typeface="Arial"/>
              </a:rPr>
              <a:t> processes: </a:t>
            </a:r>
            <a:r>
              <a:rPr lang="es-ES" sz="1200" dirty="0" err="1">
                <a:latin typeface="Arial"/>
                <a:cs typeface="Arial"/>
              </a:rPr>
              <a:t>application</a:t>
            </a:r>
            <a:r>
              <a:rPr lang="es-ES" sz="1200" dirty="0">
                <a:latin typeface="Arial"/>
                <a:cs typeface="Arial"/>
              </a:rPr>
              <a:t> to concrete </a:t>
            </a:r>
            <a:r>
              <a:rPr lang="es-ES" sz="1200" dirty="0" err="1" smtClean="0">
                <a:latin typeface="Arial"/>
                <a:cs typeface="Arial"/>
              </a:rPr>
              <a:t>sidewalks</a:t>
            </a:r>
            <a:r>
              <a:rPr lang="es-ES" sz="1200" dirty="0" smtClean="0">
                <a:latin typeface="Arial"/>
                <a:cs typeface="Arial"/>
              </a:rPr>
              <a:t>”, </a:t>
            </a:r>
            <a:r>
              <a:rPr lang="es-ES" sz="1200" b="1" dirty="0" err="1">
                <a:latin typeface="Arial"/>
                <a:cs typeface="Arial"/>
              </a:rPr>
              <a:t>Cities</a:t>
            </a:r>
            <a:r>
              <a:rPr lang="es-ES" sz="1200" dirty="0">
                <a:latin typeface="Arial"/>
                <a:cs typeface="Arial"/>
              </a:rPr>
              <a:t>, 28(3): 245-250.</a:t>
            </a: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endParaRPr lang="es-ES" sz="1200" dirty="0">
              <a:latin typeface="Arial"/>
              <a:cs typeface="Arial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r>
              <a:rPr lang="es-ES" sz="1200" dirty="0" err="1" smtClean="0">
                <a:latin typeface="Arial"/>
                <a:cs typeface="Arial"/>
              </a:rPr>
              <a:t>Alarcon</a:t>
            </a:r>
            <a:r>
              <a:rPr lang="es-ES" sz="1200" dirty="0" smtClean="0">
                <a:latin typeface="Arial"/>
                <a:cs typeface="Arial"/>
              </a:rPr>
              <a:t>, </a:t>
            </a:r>
            <a:r>
              <a:rPr lang="es-ES" sz="1200" dirty="0">
                <a:latin typeface="Arial"/>
                <a:cs typeface="Arial"/>
              </a:rPr>
              <a:t>B.; </a:t>
            </a:r>
            <a:r>
              <a:rPr lang="es-ES" sz="1200" dirty="0" smtClean="0">
                <a:latin typeface="Arial"/>
                <a:cs typeface="Arial"/>
              </a:rPr>
              <a:t>Aguado, </a:t>
            </a:r>
            <a:r>
              <a:rPr lang="es-ES" sz="1200" dirty="0">
                <a:latin typeface="Arial"/>
                <a:cs typeface="Arial"/>
              </a:rPr>
              <a:t>A.; </a:t>
            </a:r>
            <a:r>
              <a:rPr lang="es-ES" sz="1200" dirty="0" smtClean="0">
                <a:latin typeface="Arial"/>
                <a:cs typeface="Arial"/>
              </a:rPr>
              <a:t>Manga, </a:t>
            </a:r>
            <a:r>
              <a:rPr lang="es-ES" sz="1200" dirty="0">
                <a:latin typeface="Arial"/>
                <a:cs typeface="Arial"/>
              </a:rPr>
              <a:t>R.; </a:t>
            </a:r>
            <a:r>
              <a:rPr lang="es-ES" sz="1200" dirty="0" smtClean="0">
                <a:latin typeface="Arial"/>
                <a:cs typeface="Arial"/>
              </a:rPr>
              <a:t>Josa, A</a:t>
            </a:r>
            <a:r>
              <a:rPr lang="es-ES" sz="1200" dirty="0">
                <a:latin typeface="Arial"/>
                <a:cs typeface="Arial"/>
              </a:rPr>
              <a:t>. (2011</a:t>
            </a:r>
            <a:r>
              <a:rPr lang="es-ES" sz="1200" dirty="0" smtClean="0">
                <a:latin typeface="Arial"/>
                <a:cs typeface="Arial"/>
              </a:rPr>
              <a:t>). “A </a:t>
            </a:r>
            <a:r>
              <a:rPr lang="es-ES" sz="1200" dirty="0" err="1">
                <a:latin typeface="Arial"/>
                <a:cs typeface="Arial"/>
              </a:rPr>
              <a:t>value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function</a:t>
            </a:r>
            <a:r>
              <a:rPr lang="es-ES" sz="1200" dirty="0">
                <a:latin typeface="Arial"/>
                <a:cs typeface="Arial"/>
              </a:rPr>
              <a:t> for </a:t>
            </a:r>
            <a:r>
              <a:rPr lang="es-ES" sz="1200" dirty="0" err="1">
                <a:latin typeface="Arial"/>
                <a:cs typeface="Arial"/>
              </a:rPr>
              <a:t>assessing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sustainability</a:t>
            </a:r>
            <a:r>
              <a:rPr lang="es-ES" sz="1200" dirty="0">
                <a:latin typeface="Arial"/>
                <a:cs typeface="Arial"/>
              </a:rPr>
              <a:t>: </a:t>
            </a:r>
            <a:r>
              <a:rPr lang="es-ES" sz="1200" dirty="0" err="1">
                <a:latin typeface="Arial"/>
                <a:cs typeface="Arial"/>
              </a:rPr>
              <a:t>application</a:t>
            </a:r>
            <a:r>
              <a:rPr lang="es-ES" sz="1200" dirty="0">
                <a:latin typeface="Arial"/>
                <a:cs typeface="Arial"/>
              </a:rPr>
              <a:t> to industrial </a:t>
            </a:r>
            <a:r>
              <a:rPr lang="es-ES" sz="1200" dirty="0" err="1" smtClean="0">
                <a:latin typeface="Arial"/>
                <a:cs typeface="Arial"/>
              </a:rPr>
              <a:t>building</a:t>
            </a:r>
            <a:r>
              <a:rPr lang="es-ES" sz="1200" dirty="0" smtClean="0">
                <a:latin typeface="Arial"/>
                <a:cs typeface="Arial"/>
              </a:rPr>
              <a:t>”</a:t>
            </a:r>
            <a:r>
              <a:rPr lang="es-ES" sz="1200" b="1" dirty="0" smtClean="0">
                <a:latin typeface="Arial"/>
                <a:cs typeface="Arial"/>
              </a:rPr>
              <a:t>, </a:t>
            </a:r>
            <a:r>
              <a:rPr lang="es-ES" sz="1200" b="1" dirty="0" err="1">
                <a:latin typeface="Arial"/>
                <a:cs typeface="Arial"/>
              </a:rPr>
              <a:t>Sustainability</a:t>
            </a:r>
            <a:r>
              <a:rPr lang="es-ES" sz="1200" dirty="0">
                <a:latin typeface="Arial"/>
                <a:cs typeface="Arial"/>
              </a:rPr>
              <a:t>, 3(1): 35-50</a:t>
            </a:r>
            <a:r>
              <a:rPr lang="es-ES" sz="1200" dirty="0" smtClean="0">
                <a:latin typeface="Arial"/>
                <a:cs typeface="Arial"/>
              </a:rPr>
              <a:t>.</a:t>
            </a:r>
            <a:endParaRPr lang="es-ES" sz="1200" dirty="0">
              <a:latin typeface="Arial"/>
              <a:cs typeface="Arial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endParaRPr lang="es-ES" sz="1200" dirty="0">
              <a:latin typeface="Arial"/>
              <a:cs typeface="Arial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r>
              <a:rPr lang="es-ES" sz="1200" dirty="0">
                <a:latin typeface="Arial"/>
                <a:cs typeface="Arial"/>
              </a:rPr>
              <a:t>Jiménez, A.; Pérez-</a:t>
            </a:r>
            <a:r>
              <a:rPr lang="es-ES" sz="1200" dirty="0" err="1">
                <a:latin typeface="Arial"/>
                <a:cs typeface="Arial"/>
              </a:rPr>
              <a:t>Foguet</a:t>
            </a:r>
            <a:r>
              <a:rPr lang="es-ES" sz="1200" dirty="0">
                <a:latin typeface="Arial"/>
                <a:cs typeface="Arial"/>
              </a:rPr>
              <a:t>, A. (2011</a:t>
            </a:r>
            <a:r>
              <a:rPr lang="es-ES" sz="1200" dirty="0" smtClean="0">
                <a:latin typeface="Arial"/>
                <a:cs typeface="Arial"/>
              </a:rPr>
              <a:t>). “</a:t>
            </a:r>
            <a:r>
              <a:rPr lang="es-ES" sz="1200" dirty="0" err="1" smtClean="0">
                <a:latin typeface="Arial"/>
                <a:cs typeface="Arial"/>
              </a:rPr>
              <a:t>Water</a:t>
            </a:r>
            <a:r>
              <a:rPr lang="es-ES" sz="1200" dirty="0" smtClean="0">
                <a:latin typeface="Arial"/>
                <a:cs typeface="Arial"/>
              </a:rPr>
              <a:t> </a:t>
            </a:r>
            <a:r>
              <a:rPr lang="es-ES" sz="1200" dirty="0" err="1" smtClean="0">
                <a:latin typeface="Arial"/>
                <a:cs typeface="Arial"/>
              </a:rPr>
              <a:t>point</a:t>
            </a:r>
            <a:r>
              <a:rPr lang="es-ES" sz="1200" dirty="0" smtClean="0">
                <a:latin typeface="Arial"/>
                <a:cs typeface="Arial"/>
              </a:rPr>
              <a:t> </a:t>
            </a:r>
            <a:r>
              <a:rPr lang="es-ES" sz="1200" dirty="0" err="1" smtClean="0">
                <a:latin typeface="Arial"/>
                <a:cs typeface="Arial"/>
              </a:rPr>
              <a:t>mapping</a:t>
            </a:r>
            <a:r>
              <a:rPr lang="es-ES" sz="1200" dirty="0" smtClean="0">
                <a:latin typeface="Arial"/>
                <a:cs typeface="Arial"/>
              </a:rPr>
              <a:t> </a:t>
            </a:r>
            <a:r>
              <a:rPr lang="es-ES" sz="1200" dirty="0" err="1" smtClean="0">
                <a:latin typeface="Arial"/>
                <a:cs typeface="Arial"/>
              </a:rPr>
              <a:t>for</a:t>
            </a:r>
            <a:r>
              <a:rPr lang="es-ES" sz="1200" dirty="0" smtClean="0">
                <a:latin typeface="Arial"/>
                <a:cs typeface="Arial"/>
              </a:rPr>
              <a:t> the </a:t>
            </a:r>
            <a:r>
              <a:rPr lang="es-ES" sz="1200" dirty="0" err="1" smtClean="0">
                <a:latin typeface="Arial"/>
                <a:cs typeface="Arial"/>
              </a:rPr>
              <a:t>analysis</a:t>
            </a:r>
            <a:r>
              <a:rPr lang="es-ES" sz="1200" dirty="0" smtClean="0">
                <a:latin typeface="Arial"/>
                <a:cs typeface="Arial"/>
              </a:rPr>
              <a:t> of rural </a:t>
            </a:r>
            <a:r>
              <a:rPr lang="es-ES" sz="1200" dirty="0" err="1" smtClean="0">
                <a:latin typeface="Arial"/>
                <a:cs typeface="Arial"/>
              </a:rPr>
              <a:t>water</a:t>
            </a:r>
            <a:r>
              <a:rPr lang="es-ES" sz="1200" dirty="0" smtClean="0">
                <a:latin typeface="Arial"/>
                <a:cs typeface="Arial"/>
              </a:rPr>
              <a:t> </a:t>
            </a:r>
            <a:r>
              <a:rPr lang="es-ES" sz="1200" dirty="0" err="1" smtClean="0">
                <a:latin typeface="Arial"/>
                <a:cs typeface="Arial"/>
              </a:rPr>
              <a:t>supply</a:t>
            </a:r>
            <a:r>
              <a:rPr lang="es-ES" sz="1200" dirty="0" smtClean="0">
                <a:latin typeface="Arial"/>
                <a:cs typeface="Arial"/>
              </a:rPr>
              <a:t> </a:t>
            </a:r>
            <a:r>
              <a:rPr lang="es-ES" sz="1200" dirty="0" err="1" smtClean="0">
                <a:latin typeface="Arial"/>
                <a:cs typeface="Arial"/>
              </a:rPr>
              <a:t>plans</a:t>
            </a:r>
            <a:r>
              <a:rPr lang="es-ES" sz="1200" dirty="0" smtClean="0">
                <a:latin typeface="Arial"/>
                <a:cs typeface="Arial"/>
              </a:rPr>
              <a:t>: case </a:t>
            </a:r>
            <a:r>
              <a:rPr lang="es-ES" sz="1200" dirty="0" err="1" smtClean="0">
                <a:latin typeface="Arial"/>
                <a:cs typeface="Arial"/>
              </a:rPr>
              <a:t>study</a:t>
            </a:r>
            <a:r>
              <a:rPr lang="es-ES" sz="1200" dirty="0" smtClean="0">
                <a:latin typeface="Arial"/>
                <a:cs typeface="Arial"/>
              </a:rPr>
              <a:t> </a:t>
            </a:r>
            <a:r>
              <a:rPr lang="es-ES" sz="1200" dirty="0" err="1" smtClean="0">
                <a:latin typeface="Arial"/>
                <a:cs typeface="Arial"/>
              </a:rPr>
              <a:t>from</a:t>
            </a:r>
            <a:r>
              <a:rPr lang="es-ES" sz="1200" dirty="0" smtClean="0">
                <a:latin typeface="Arial"/>
                <a:cs typeface="Arial"/>
              </a:rPr>
              <a:t> Tanzania”, </a:t>
            </a:r>
            <a:r>
              <a:rPr lang="es-ES" sz="1200" b="1" dirty="0">
                <a:latin typeface="Arial"/>
                <a:cs typeface="Arial"/>
              </a:rPr>
              <a:t>ASCE </a:t>
            </a:r>
            <a:r>
              <a:rPr lang="es-ES" sz="1200" b="1" dirty="0" err="1">
                <a:latin typeface="Arial"/>
                <a:cs typeface="Arial"/>
              </a:rPr>
              <a:t>Journal</a:t>
            </a:r>
            <a:r>
              <a:rPr lang="es-ES" sz="1200" b="1" dirty="0">
                <a:latin typeface="Arial"/>
                <a:cs typeface="Arial"/>
              </a:rPr>
              <a:t> of </a:t>
            </a:r>
            <a:r>
              <a:rPr lang="es-ES" sz="1200" b="1" dirty="0" err="1">
                <a:latin typeface="Arial"/>
                <a:cs typeface="Arial"/>
              </a:rPr>
              <a:t>Water</a:t>
            </a:r>
            <a:r>
              <a:rPr lang="es-ES" sz="1200" b="1" dirty="0">
                <a:latin typeface="Arial"/>
                <a:cs typeface="Arial"/>
              </a:rPr>
              <a:t> </a:t>
            </a:r>
            <a:r>
              <a:rPr lang="es-ES" sz="1200" b="1" dirty="0" err="1">
                <a:latin typeface="Arial"/>
                <a:cs typeface="Arial"/>
              </a:rPr>
              <a:t>Resources</a:t>
            </a:r>
            <a:r>
              <a:rPr lang="es-ES" sz="1200" b="1" dirty="0">
                <a:latin typeface="Arial"/>
                <a:cs typeface="Arial"/>
              </a:rPr>
              <a:t> </a:t>
            </a:r>
            <a:r>
              <a:rPr lang="es-ES" sz="1200" b="1" dirty="0" err="1">
                <a:latin typeface="Arial"/>
                <a:cs typeface="Arial"/>
              </a:rPr>
              <a:t>Planning</a:t>
            </a:r>
            <a:r>
              <a:rPr lang="es-ES" sz="1200" b="1" dirty="0">
                <a:latin typeface="Arial"/>
                <a:cs typeface="Arial"/>
              </a:rPr>
              <a:t> and Management</a:t>
            </a:r>
            <a:r>
              <a:rPr lang="es-ES" sz="1200" dirty="0">
                <a:latin typeface="Arial"/>
                <a:cs typeface="Arial"/>
              </a:rPr>
              <a:t>, 137(5):439-447. </a:t>
            </a: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endParaRPr lang="es-ES" sz="1200" dirty="0">
              <a:latin typeface="Arial"/>
              <a:cs typeface="Arial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r>
              <a:rPr lang="es-ES" sz="1200" dirty="0">
                <a:latin typeface="Arial"/>
                <a:cs typeface="Arial"/>
              </a:rPr>
              <a:t>Pérez-</a:t>
            </a:r>
            <a:r>
              <a:rPr lang="es-ES" sz="1200" dirty="0" err="1">
                <a:latin typeface="Arial"/>
                <a:cs typeface="Arial"/>
              </a:rPr>
              <a:t>Foguet</a:t>
            </a:r>
            <a:r>
              <a:rPr lang="es-ES" sz="1200" dirty="0">
                <a:latin typeface="Arial"/>
                <a:cs typeface="Arial"/>
              </a:rPr>
              <a:t>, A.; </a:t>
            </a:r>
            <a:r>
              <a:rPr lang="es-ES" sz="1200" dirty="0" err="1">
                <a:latin typeface="Arial"/>
                <a:cs typeface="Arial"/>
              </a:rPr>
              <a:t>Giné</a:t>
            </a:r>
            <a:r>
              <a:rPr lang="es-ES" sz="1200" dirty="0">
                <a:latin typeface="Arial"/>
                <a:cs typeface="Arial"/>
              </a:rPr>
              <a:t>, R. (2011</a:t>
            </a:r>
            <a:r>
              <a:rPr lang="es-ES" sz="1200" dirty="0" smtClean="0">
                <a:latin typeface="Arial"/>
                <a:cs typeface="Arial"/>
              </a:rPr>
              <a:t>). “</a:t>
            </a:r>
            <a:r>
              <a:rPr lang="es-ES" sz="1200" dirty="0" err="1" smtClean="0">
                <a:latin typeface="Arial"/>
                <a:cs typeface="Arial"/>
              </a:rPr>
              <a:t>Analyzing</a:t>
            </a:r>
            <a:r>
              <a:rPr lang="es-ES" sz="1200" dirty="0" smtClean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Water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Poverty</a:t>
            </a:r>
            <a:r>
              <a:rPr lang="es-ES" sz="1200" dirty="0">
                <a:latin typeface="Arial"/>
                <a:cs typeface="Arial"/>
              </a:rPr>
              <a:t> in </a:t>
            </a:r>
            <a:r>
              <a:rPr lang="es-ES" sz="1200" dirty="0" err="1" smtClean="0">
                <a:latin typeface="Arial"/>
                <a:cs typeface="Arial"/>
              </a:rPr>
              <a:t>Basins</a:t>
            </a:r>
            <a:r>
              <a:rPr lang="es-ES" sz="1200" dirty="0" smtClean="0">
                <a:latin typeface="Arial"/>
                <a:cs typeface="Arial"/>
              </a:rPr>
              <a:t>”, </a:t>
            </a:r>
            <a:r>
              <a:rPr lang="es-ES" sz="1200" b="1" dirty="0" err="1">
                <a:latin typeface="Arial"/>
                <a:cs typeface="Arial"/>
              </a:rPr>
              <a:t>Water</a:t>
            </a:r>
            <a:r>
              <a:rPr lang="es-ES" sz="1200" b="1" dirty="0">
                <a:latin typeface="Arial"/>
                <a:cs typeface="Arial"/>
              </a:rPr>
              <a:t> </a:t>
            </a:r>
            <a:r>
              <a:rPr lang="es-ES" sz="1200" b="1" dirty="0" err="1">
                <a:latin typeface="Arial"/>
                <a:cs typeface="Arial"/>
              </a:rPr>
              <a:t>Resources</a:t>
            </a:r>
            <a:r>
              <a:rPr lang="es-ES" sz="1200" b="1" dirty="0">
                <a:latin typeface="Arial"/>
                <a:cs typeface="Arial"/>
              </a:rPr>
              <a:t> Management</a:t>
            </a:r>
            <a:r>
              <a:rPr lang="es-ES" sz="1200" dirty="0">
                <a:latin typeface="Arial"/>
                <a:cs typeface="Arial"/>
              </a:rPr>
              <a:t>, 25. </a:t>
            </a: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endParaRPr lang="es-ES" sz="1200" dirty="0">
              <a:latin typeface="Arial"/>
              <a:cs typeface="Arial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§"/>
            </a:pPr>
            <a:r>
              <a:rPr lang="es-ES" sz="1200" dirty="0">
                <a:latin typeface="Arial"/>
                <a:cs typeface="Arial"/>
              </a:rPr>
              <a:t>Jiménez, A.; Pérez-</a:t>
            </a:r>
            <a:r>
              <a:rPr lang="es-ES" sz="1200" dirty="0" err="1">
                <a:latin typeface="Arial"/>
                <a:cs typeface="Arial"/>
              </a:rPr>
              <a:t>Foguet</a:t>
            </a:r>
            <a:r>
              <a:rPr lang="es-ES" sz="1200" dirty="0">
                <a:latin typeface="Arial"/>
                <a:cs typeface="Arial"/>
              </a:rPr>
              <a:t>, A. (2011</a:t>
            </a:r>
            <a:r>
              <a:rPr lang="es-ES" sz="1200" dirty="0" smtClean="0">
                <a:latin typeface="Arial"/>
                <a:cs typeface="Arial"/>
              </a:rPr>
              <a:t>). “The </a:t>
            </a:r>
            <a:r>
              <a:rPr lang="es-ES" sz="1200" dirty="0">
                <a:latin typeface="Arial"/>
                <a:cs typeface="Arial"/>
              </a:rPr>
              <a:t>challenges of implementing pro-poor policies in a decentralized context: the case of the Rural Water Supply and Sanitation Program in </a:t>
            </a:r>
            <a:r>
              <a:rPr lang="es-ES" sz="1200" dirty="0" smtClean="0">
                <a:latin typeface="Arial"/>
                <a:cs typeface="Arial"/>
              </a:rPr>
              <a:t>Tanzania”, </a:t>
            </a:r>
            <a:r>
              <a:rPr lang="es-ES" sz="1200" b="1" dirty="0">
                <a:latin typeface="Arial"/>
                <a:cs typeface="Arial"/>
              </a:rPr>
              <a:t>Sustainability Science</a:t>
            </a:r>
            <a:r>
              <a:rPr lang="es-ES" sz="1200" dirty="0">
                <a:latin typeface="Arial"/>
                <a:cs typeface="Arial"/>
              </a:rPr>
              <a:t>, 6(1):37-49.</a:t>
            </a:r>
          </a:p>
        </p:txBody>
      </p:sp>
    </p:spTree>
    <p:extLst>
      <p:ext uri="{BB962C8B-B14F-4D97-AF65-F5344CB8AC3E}">
        <p14:creationId xmlns:p14="http://schemas.microsoft.com/office/powerpoint/2010/main" val="27156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2915816" y="5565720"/>
            <a:ext cx="5616624" cy="8156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cap="small" dirty="0" smtClean="0">
                <a:latin typeface="Franklin Gothic Book"/>
                <a:cs typeface="Franklin Gothic Book"/>
              </a:rPr>
              <a:t>CAPACITACIÓ DEL PROFESSORAT / FORMACIÓ </a:t>
            </a:r>
            <a:r>
              <a:rPr lang="ca-ES" sz="1400" cap="small" dirty="0" smtClean="0">
                <a:latin typeface="Franklin Gothic Book"/>
                <a:cs typeface="Franklin Gothic Book"/>
              </a:rPr>
              <a:t>PERMANENT</a:t>
            </a:r>
            <a:endParaRPr lang="es-ES" sz="1400" cap="small" dirty="0" smtClean="0">
              <a:latin typeface="Franklin Gothic Book"/>
              <a:cs typeface="Franklin Gothic Book"/>
            </a:endParaRPr>
          </a:p>
          <a:p>
            <a:pPr>
              <a:spcAft>
                <a:spcPts val="600"/>
              </a:spcAft>
            </a:pPr>
            <a:r>
              <a:rPr lang="ca-ES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Llista dels cursos de formació permanent a la UPC en el camp del desenvolupament sostenible</a:t>
            </a:r>
            <a:endParaRPr lang="ca-ES" sz="1400" dirty="0">
              <a:solidFill>
                <a:srgbClr val="007BC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53552"/>
            <a:ext cx="1872208" cy="11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53552"/>
            <a:ext cx="1872208" cy="11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adreDeText 24"/>
          <p:cNvSpPr txBox="1"/>
          <p:nvPr/>
        </p:nvSpPr>
        <p:spPr>
          <a:xfrm>
            <a:off x="467544" y="1677288"/>
            <a:ext cx="24482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400" b="1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Màster en Sostenibilitat</a:t>
            </a:r>
          </a:p>
          <a:p>
            <a:pPr>
              <a:spcAft>
                <a:spcPts val="600"/>
              </a:spcAft>
            </a:pPr>
            <a:r>
              <a:rPr lang="ca-ES" sz="1400" dirty="0" smtClean="0">
                <a:latin typeface="Franklin Gothic Book"/>
                <a:cs typeface="Franklin Gothic Book"/>
              </a:rPr>
              <a:t>Curs 2011-2012: 76 alumnes</a:t>
            </a:r>
            <a:endParaRPr lang="ca-ES" sz="1400" dirty="0">
              <a:latin typeface="Franklin Gothic Book"/>
              <a:cs typeface="Franklin Gothic Book"/>
            </a:endParaRPr>
          </a:p>
        </p:txBody>
      </p:sp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700394"/>
            <a:ext cx="1872208" cy="112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QuadreDeText 26"/>
          <p:cNvSpPr txBox="1"/>
          <p:nvPr/>
        </p:nvSpPr>
        <p:spPr>
          <a:xfrm>
            <a:off x="5076056" y="1605280"/>
            <a:ext cx="338437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r">
              <a:spcAft>
                <a:spcPts val="600"/>
              </a:spcAft>
            </a:pPr>
            <a:r>
              <a:rPr lang="ca-ES" sz="1400" b="1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Màster en Tecnologia per al Desenvolupament Humà i la Cooperació</a:t>
            </a:r>
          </a:p>
          <a:p>
            <a:pPr marL="288000" algn="r">
              <a:spcAft>
                <a:spcPts val="1200"/>
              </a:spcAft>
            </a:pPr>
            <a:r>
              <a:rPr lang="ca-ES" sz="1400" dirty="0" smtClean="0">
                <a:latin typeface="Franklin Gothic Book"/>
                <a:cs typeface="Franklin Gothic Book"/>
              </a:rPr>
              <a:t>20 alumnes (curs 2012-2013)</a:t>
            </a:r>
            <a:endParaRPr lang="ca-ES" sz="1400" dirty="0">
              <a:latin typeface="Franklin Gothic Book"/>
              <a:cs typeface="Franklin Gothic Book"/>
            </a:endParaRPr>
          </a:p>
        </p:txBody>
      </p:sp>
      <p:sp>
        <p:nvSpPr>
          <p:cNvPr id="28" name="QuadreDeText 27"/>
          <p:cNvSpPr txBox="1"/>
          <p:nvPr/>
        </p:nvSpPr>
        <p:spPr>
          <a:xfrm>
            <a:off x="467544" y="1245240"/>
            <a:ext cx="2376264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en-GB" sz="1600" cap="small" dirty="0">
                <a:latin typeface="Franklin Gothic Book"/>
                <a:cs typeface="Franklin Gothic Book"/>
              </a:rPr>
              <a:t>CURSOS DE MÀSTER</a:t>
            </a:r>
            <a:endParaRPr lang="ca-ES" sz="1600" cap="small" dirty="0">
              <a:latin typeface="Franklin Gothic Book"/>
              <a:cs typeface="Franklin Gothic Book"/>
            </a:endParaRPr>
          </a:p>
        </p:txBody>
      </p:sp>
      <p:sp>
        <p:nvSpPr>
          <p:cNvPr id="29" name="QuadreDeText 28"/>
          <p:cNvSpPr txBox="1"/>
          <p:nvPr/>
        </p:nvSpPr>
        <p:spPr>
          <a:xfrm>
            <a:off x="5221570" y="3018438"/>
            <a:ext cx="302283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a-ES" sz="1600" cap="small" dirty="0" smtClean="0">
                <a:latin typeface="Franklin Gothic Book"/>
                <a:cs typeface="Franklin Gothic Book"/>
              </a:rPr>
              <a:t>PROGRAMES DE DOCTORAT</a:t>
            </a:r>
            <a:endParaRPr lang="ca-ES" sz="1600" dirty="0">
              <a:latin typeface="Franklin Gothic Book"/>
              <a:cs typeface="Franklin Gothic Book"/>
            </a:endParaRPr>
          </a:p>
        </p:txBody>
      </p:sp>
      <p:sp>
        <p:nvSpPr>
          <p:cNvPr id="30" name="QuadreDeText 29"/>
          <p:cNvSpPr txBox="1"/>
          <p:nvPr/>
        </p:nvSpPr>
        <p:spPr>
          <a:xfrm>
            <a:off x="539552" y="3333472"/>
            <a:ext cx="381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400" b="1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Doctorat en Sostenibilitat</a:t>
            </a:r>
          </a:p>
          <a:p>
            <a:pPr>
              <a:spcAft>
                <a:spcPts val="600"/>
              </a:spcAft>
            </a:pPr>
            <a:r>
              <a:rPr lang="ca-ES" sz="1400" dirty="0" smtClean="0">
                <a:latin typeface="Franklin Gothic Book"/>
                <a:cs typeface="Franklin Gothic Book"/>
              </a:rPr>
              <a:t>Curs 2011-2012: 63 alumnes</a:t>
            </a:r>
            <a:endParaRPr lang="ca-ES" sz="1400" dirty="0">
              <a:latin typeface="Franklin Gothic Book"/>
              <a:cs typeface="Franklin Gothic Book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5148064" y="3405480"/>
            <a:ext cx="33843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400" b="1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Doctorat en Enginyeria Ambiental</a:t>
            </a:r>
          </a:p>
          <a:p>
            <a:pPr algn="just"/>
            <a:r>
              <a:rPr lang="ca-ES" sz="1400" dirty="0" smtClean="0">
                <a:latin typeface="Franklin Gothic Book"/>
                <a:cs typeface="Franklin Gothic Book"/>
              </a:rPr>
              <a:t>Curs 2011-2012: 28 alumnes</a:t>
            </a:r>
          </a:p>
          <a:p>
            <a:pPr algn="just"/>
            <a:endParaRPr lang="ca-ES" sz="1400" cap="small" dirty="0" smtClean="0">
              <a:latin typeface="Franklin Gothic Book"/>
              <a:cs typeface="Franklin Gothic Book"/>
            </a:endParaRPr>
          </a:p>
          <a:p>
            <a:pPr algn="just"/>
            <a:r>
              <a:rPr lang="ca-ES" sz="1400" cap="small" dirty="0">
                <a:latin typeface="Franklin Gothic Book"/>
                <a:cs typeface="Franklin Gothic Book"/>
              </a:rPr>
              <a:t>E</a:t>
            </a:r>
            <a:r>
              <a:rPr lang="ca-ES" sz="1400" cap="small" dirty="0" smtClean="0">
                <a:latin typeface="Franklin Gothic Book"/>
                <a:cs typeface="Franklin Gothic Book"/>
              </a:rPr>
              <a:t>l 2011 distingit pel Ministeri</a:t>
            </a:r>
            <a:r>
              <a:rPr lang="ca-ES" sz="1400" dirty="0" smtClean="0"/>
              <a:t> </a:t>
            </a:r>
            <a:r>
              <a:rPr lang="ca-ES" sz="1400" cap="small" dirty="0" smtClean="0">
                <a:latin typeface="Franklin Gothic Book"/>
                <a:cs typeface="Franklin Gothic Book"/>
              </a:rPr>
              <a:t>d’Educació amb la menció d’excel·lència </a:t>
            </a:r>
            <a:endParaRPr lang="ca-ES" sz="1400" cap="small" dirty="0">
              <a:latin typeface="Franklin Gothic Book"/>
              <a:cs typeface="Franklin Gothic Book"/>
            </a:endParaRPr>
          </a:p>
        </p:txBody>
      </p:sp>
      <p:cxnSp>
        <p:nvCxnSpPr>
          <p:cNvPr id="34" name="Connector angular 33"/>
          <p:cNvCxnSpPr/>
          <p:nvPr/>
        </p:nvCxnSpPr>
        <p:spPr>
          <a:xfrm flipV="1">
            <a:off x="467544" y="2685400"/>
            <a:ext cx="7992888" cy="504056"/>
          </a:xfrm>
          <a:prstGeom prst="bentConnector3">
            <a:avLst>
              <a:gd name="adj1" fmla="val 57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angular 38"/>
          <p:cNvCxnSpPr/>
          <p:nvPr/>
        </p:nvCxnSpPr>
        <p:spPr>
          <a:xfrm>
            <a:off x="2915816" y="5349696"/>
            <a:ext cx="5616624" cy="1008112"/>
          </a:xfrm>
          <a:prstGeom prst="bentConnector3">
            <a:avLst>
              <a:gd name="adj1" fmla="val 9997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Agrupa 43"/>
          <p:cNvGrpSpPr/>
          <p:nvPr/>
        </p:nvGrpSpPr>
        <p:grpSpPr>
          <a:xfrm>
            <a:off x="5508104" y="332656"/>
            <a:ext cx="3024336" cy="648072"/>
            <a:chOff x="5868144" y="332656"/>
            <a:chExt cx="3024336" cy="648072"/>
          </a:xfrm>
        </p:grpSpPr>
        <p:sp>
          <p:nvSpPr>
            <p:cNvPr id="45" name="QuadreDeText 44"/>
            <p:cNvSpPr txBox="1"/>
            <p:nvPr/>
          </p:nvSpPr>
          <p:spPr>
            <a:xfrm>
              <a:off x="6804248" y="332656"/>
              <a:ext cx="20882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2600" b="1" dirty="0" smtClean="0">
                  <a:solidFill>
                    <a:srgbClr val="007BC0"/>
                  </a:solidFill>
                  <a:latin typeface="Franklin Gothic Demi" pitchFamily="34" charset="0"/>
                </a:rPr>
                <a:t>Educació</a:t>
              </a:r>
              <a:endParaRPr lang="ca-ES" sz="2600" b="1" dirty="0">
                <a:solidFill>
                  <a:srgbClr val="007BC0"/>
                </a:solidFill>
                <a:latin typeface="Franklin Gothic Demi" pitchFamily="34" charset="0"/>
              </a:endParaRPr>
            </a:p>
          </p:txBody>
        </p:sp>
        <p:sp>
          <p:nvSpPr>
            <p:cNvPr id="46" name="Rectangle arrodonit 45"/>
            <p:cNvSpPr/>
            <p:nvPr/>
          </p:nvSpPr>
          <p:spPr>
            <a:xfrm>
              <a:off x="5868144" y="764704"/>
              <a:ext cx="3024336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a-ES" sz="1600" cap="small" dirty="0" smtClean="0">
                  <a:solidFill>
                    <a:srgbClr val="007BC0"/>
                  </a:solidFill>
                  <a:latin typeface="Franklin Gothic Demi Cond" pitchFamily="34" charset="0"/>
                </a:rPr>
                <a:t>ÀREA D’EDUCACIÓ SUPERIOR</a:t>
              </a:r>
              <a:endParaRPr lang="ca-ES" sz="1600" cap="small" dirty="0">
                <a:solidFill>
                  <a:srgbClr val="007B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2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1268760"/>
            <a:ext cx="8280920" cy="1224135"/>
          </a:xfrm>
          <a:prstGeom prst="rect">
            <a:avLst/>
          </a:prstGeo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a-ES" sz="1400" dirty="0" smtClean="0">
                <a:latin typeface="Franklin Gothic Book"/>
                <a:cs typeface="Franklin Gothic Book"/>
              </a:rPr>
              <a:t>L’objectiu del programa de màster és </a:t>
            </a:r>
            <a:r>
              <a:rPr lang="ca-ES" sz="14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formar empresaris i agents de canvi per a la sostenibilitat perquè:</a:t>
            </a:r>
            <a:endParaRPr lang="ca-ES" sz="1400" dirty="0" smtClean="0">
              <a:latin typeface="Franklin Gothic Book"/>
              <a:cs typeface="Franklin Gothic Book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ca-ES" sz="14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siguin capaços de dissenyar i implementar solucions sostenibles a llarg termini en un entorn incert i complex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ca-ES" sz="14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siguin capaços de treballar en contextos culturalment i professionalment diferents amb un enfocament interdisciplinari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ca-ES" sz="14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treballin amb rigor tècnic i científic </a:t>
            </a:r>
          </a:p>
        </p:txBody>
      </p:sp>
      <p:sp>
        <p:nvSpPr>
          <p:cNvPr id="11" name="Rectangle arrodonit 10"/>
          <p:cNvSpPr/>
          <p:nvPr/>
        </p:nvSpPr>
        <p:spPr>
          <a:xfrm>
            <a:off x="3203848" y="764704"/>
            <a:ext cx="5327413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cap="small" dirty="0" smtClean="0">
                <a:solidFill>
                  <a:srgbClr val="007BC0"/>
                </a:solidFill>
                <a:latin typeface="Franklin Gothic Demi Cond" pitchFamily="34" charset="0"/>
              </a:rPr>
              <a:t>MÀSTER EN CIÈNCIA I TECNOLOGIA DE LA  SOSTENIBILITAT</a:t>
            </a:r>
            <a:endParaRPr lang="ca-ES" sz="1600" cap="small" dirty="0">
              <a:solidFill>
                <a:srgbClr val="007BC0"/>
              </a:solidFill>
            </a:endParaRPr>
          </a:p>
        </p:txBody>
      </p:sp>
      <p:grpSp>
        <p:nvGrpSpPr>
          <p:cNvPr id="33" name="Agrupa 32"/>
          <p:cNvGrpSpPr/>
          <p:nvPr/>
        </p:nvGrpSpPr>
        <p:grpSpPr>
          <a:xfrm>
            <a:off x="5868144" y="5228926"/>
            <a:ext cx="2808312" cy="1152401"/>
            <a:chOff x="5940152" y="4581128"/>
            <a:chExt cx="2808312" cy="1152401"/>
          </a:xfrm>
        </p:grpSpPr>
        <p:pic>
          <p:nvPicPr>
            <p:cNvPr id="18" name="Picture 12" descr="to DIMES homep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b="35471"/>
            <a:stretch>
              <a:fillRect/>
            </a:stretch>
          </p:blipFill>
          <p:spPr bwMode="auto">
            <a:xfrm>
              <a:off x="7956376" y="5157192"/>
              <a:ext cx="792088" cy="424191"/>
            </a:xfrm>
            <a:prstGeom prst="rect">
              <a:avLst/>
            </a:prstGeom>
            <a:noFill/>
          </p:spPr>
        </p:pic>
        <p:pic>
          <p:nvPicPr>
            <p:cNvPr id="17" name="Picture 7" descr="united-nations-university-unu-logo-bg"/>
            <p:cNvPicPr>
              <a:picLocks noChangeAspect="1" noChangeArrowheads="1"/>
            </p:cNvPicPr>
            <p:nvPr/>
          </p:nvPicPr>
          <p:blipFill>
            <a:blip r:embed="rId5" cstate="print"/>
            <a:srcRect t="27812" b="19063"/>
            <a:stretch>
              <a:fillRect/>
            </a:stretch>
          </p:blipFill>
          <p:spPr>
            <a:xfrm>
              <a:off x="6660505" y="4627098"/>
              <a:ext cx="1080120" cy="459177"/>
            </a:xfrm>
            <a:prstGeom prst="rect">
              <a:avLst/>
            </a:prstGeom>
            <a:noFill/>
            <a:ln/>
          </p:spPr>
        </p:pic>
        <p:pic>
          <p:nvPicPr>
            <p:cNvPr id="19" name="Picture 10" descr="kth_logo_stor_margin_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0152" y="5013176"/>
              <a:ext cx="720353" cy="720353"/>
            </a:xfrm>
            <a:prstGeom prst="rect">
              <a:avLst/>
            </a:prstGeom>
            <a:noFill/>
          </p:spPr>
        </p:pic>
        <p:pic>
          <p:nvPicPr>
            <p:cNvPr id="20" name="Picture 17" descr="Chalmers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32240" y="5277169"/>
              <a:ext cx="1152128" cy="240063"/>
            </a:xfrm>
            <a:prstGeom prst="rect">
              <a:avLst/>
            </a:prstGeom>
            <a:noFill/>
          </p:spPr>
        </p:pic>
        <p:pic>
          <p:nvPicPr>
            <p:cNvPr id="21" name="Picture 2" descr="dit_crest_2010.gif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68045" y="4581128"/>
              <a:ext cx="376436" cy="376436"/>
            </a:xfrm>
            <a:prstGeom prst="rect">
              <a:avLst/>
            </a:prstGeom>
            <a:noFill/>
          </p:spPr>
        </p:pic>
        <p:pic>
          <p:nvPicPr>
            <p:cNvPr id="22" name="Picture 4" descr="Purdue signatur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84641" y="4607922"/>
              <a:ext cx="792088" cy="294730"/>
            </a:xfrm>
            <a:prstGeom prst="rect">
              <a:avLst/>
            </a:prstGeom>
            <a:noFill/>
          </p:spPr>
        </p:pic>
      </p:grpSp>
      <p:sp>
        <p:nvSpPr>
          <p:cNvPr id="23" name="QuadreDeText 22"/>
          <p:cNvSpPr txBox="1"/>
          <p:nvPr/>
        </p:nvSpPr>
        <p:spPr>
          <a:xfrm>
            <a:off x="5896947" y="4796878"/>
            <a:ext cx="292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200" b="1" cap="small" dirty="0" smtClean="0">
                <a:solidFill>
                  <a:schemeClr val="accent6">
                    <a:lumMod val="50000"/>
                  </a:schemeClr>
                </a:solidFill>
                <a:latin typeface="Franklin Gothic Book"/>
                <a:cs typeface="Franklin Gothic Book"/>
              </a:rPr>
              <a:t>COL·LABORADORS INTERNACIONALS</a:t>
            </a:r>
            <a:endParaRPr lang="ca-ES" sz="1200" b="1" cap="small" dirty="0">
              <a:solidFill>
                <a:schemeClr val="accent6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539552" y="5406315"/>
            <a:ext cx="4392488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Convenis de mobilitat amb KTH, Chalmers i Delft </a:t>
            </a:r>
          </a:p>
          <a:p>
            <a:endParaRPr lang="ca-ES" sz="12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r>
              <a:rPr lang="ca-E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Doble titulació en </a:t>
            </a:r>
            <a:r>
              <a:rPr lang="ca-ES" sz="1200" cap="small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Sostenibilitat, Tecnologia I Innovació </a:t>
            </a:r>
            <a:r>
              <a:rPr lang="ca-E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(programa Atlantis, en col·laboració amb la Facultat d’Informàtica) </a:t>
            </a:r>
            <a:endParaRPr lang="ca-ES" sz="12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46" name="Agrupa 45"/>
          <p:cNvGrpSpPr/>
          <p:nvPr/>
        </p:nvGrpSpPr>
        <p:grpSpPr>
          <a:xfrm>
            <a:off x="5148064" y="2852661"/>
            <a:ext cx="3744416" cy="1669805"/>
            <a:chOff x="5220072" y="2852936"/>
            <a:chExt cx="3240360" cy="1467591"/>
          </a:xfrm>
        </p:grpSpPr>
        <p:sp>
          <p:nvSpPr>
            <p:cNvPr id="36" name="QuadreDeText 35"/>
            <p:cNvSpPr txBox="1"/>
            <p:nvPr/>
          </p:nvSpPr>
          <p:spPr>
            <a:xfrm>
              <a:off x="5292080" y="3212976"/>
              <a:ext cx="3168352" cy="2434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a-ES" altLang="ko-KR" sz="1200" dirty="0" smtClean="0">
                  <a:latin typeface="Franklin Gothic Book"/>
                  <a:cs typeface="Franklin Gothic Book"/>
                </a:rPr>
                <a:t>1. Construcció sostenible </a:t>
              </a:r>
              <a:endParaRPr lang="ca-ES" sz="1200" dirty="0">
                <a:latin typeface="Franklin Gothic Book"/>
                <a:cs typeface="Franklin Gothic Book"/>
              </a:endParaRPr>
            </a:p>
          </p:txBody>
        </p:sp>
        <p:sp>
          <p:nvSpPr>
            <p:cNvPr id="39" name="QuadreDeText 38"/>
            <p:cNvSpPr txBox="1"/>
            <p:nvPr/>
          </p:nvSpPr>
          <p:spPr>
            <a:xfrm>
              <a:off x="5292080" y="3501008"/>
              <a:ext cx="3168352" cy="2434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a-ES" altLang="ko-KR" sz="1200" dirty="0" smtClean="0">
                  <a:latin typeface="Franklin Gothic Book"/>
                  <a:cs typeface="Franklin Gothic Book"/>
                </a:rPr>
                <a:t>2. Infraestructura i planificació territorial sostenible</a:t>
              </a:r>
              <a:endParaRPr lang="ca-ES" sz="1200" dirty="0">
                <a:latin typeface="Franklin Gothic Book"/>
                <a:cs typeface="Franklin Gothic Book"/>
              </a:endParaRPr>
            </a:p>
          </p:txBody>
        </p:sp>
        <p:sp>
          <p:nvSpPr>
            <p:cNvPr id="40" name="QuadreDeText 39"/>
            <p:cNvSpPr txBox="1"/>
            <p:nvPr/>
          </p:nvSpPr>
          <p:spPr>
            <a:xfrm>
              <a:off x="5292080" y="3789040"/>
              <a:ext cx="3168352" cy="2434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a-ES" altLang="ko-KR" sz="1200" dirty="0" smtClean="0">
                  <a:latin typeface="Franklin Gothic Book"/>
                  <a:cs typeface="Franklin Gothic Book"/>
                </a:rPr>
                <a:t>3. Avaluació de la sostenibilitat i política </a:t>
              </a:r>
              <a:endParaRPr lang="ca-ES" sz="1200" dirty="0">
                <a:latin typeface="Franklin Gothic Book"/>
                <a:cs typeface="Franklin Gothic Book"/>
              </a:endParaRPr>
            </a:p>
          </p:txBody>
        </p:sp>
        <p:sp>
          <p:nvSpPr>
            <p:cNvPr id="43" name="QuadreDeText 42"/>
            <p:cNvSpPr txBox="1"/>
            <p:nvPr/>
          </p:nvSpPr>
          <p:spPr>
            <a:xfrm>
              <a:off x="5292080" y="4077073"/>
              <a:ext cx="3168352" cy="24345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ca-ES" altLang="ko-KR" sz="1200" dirty="0" smtClean="0">
                  <a:latin typeface="Franklin Gothic Book"/>
                  <a:cs typeface="Franklin Gothic Book"/>
                </a:rPr>
                <a:t>4. (Cooperació internacional per al desenvolupament)</a:t>
              </a:r>
              <a:endParaRPr lang="ca-ES" sz="1200" dirty="0">
                <a:latin typeface="Franklin Gothic Book"/>
                <a:cs typeface="Franklin Gothic Book"/>
              </a:endParaRPr>
            </a:p>
          </p:txBody>
        </p:sp>
        <p:sp>
          <p:nvSpPr>
            <p:cNvPr id="45" name="QuadreDeText 44"/>
            <p:cNvSpPr txBox="1"/>
            <p:nvPr/>
          </p:nvSpPr>
          <p:spPr>
            <a:xfrm>
              <a:off x="5220072" y="2852936"/>
              <a:ext cx="1296144" cy="270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cap="small" dirty="0" smtClean="0">
                  <a:latin typeface="Franklin Gothic Book"/>
                  <a:cs typeface="Franklin Gothic Book"/>
                </a:rPr>
                <a:t>ITINERARIS</a:t>
              </a:r>
              <a:endParaRPr lang="ca-ES" sz="1400" b="1" cap="small" dirty="0">
                <a:latin typeface="Franklin Gothic Book"/>
                <a:cs typeface="Franklin Gothic Book"/>
              </a:endParaRPr>
            </a:p>
          </p:txBody>
        </p:sp>
      </p:grpSp>
      <p:grpSp>
        <p:nvGrpSpPr>
          <p:cNvPr id="52" name="Agrupa 51"/>
          <p:cNvGrpSpPr/>
          <p:nvPr/>
        </p:nvGrpSpPr>
        <p:grpSpPr>
          <a:xfrm>
            <a:off x="467544" y="3172599"/>
            <a:ext cx="4464496" cy="2005191"/>
            <a:chOff x="467544" y="2708920"/>
            <a:chExt cx="4464496" cy="2005191"/>
          </a:xfrm>
        </p:grpSpPr>
        <p:sp>
          <p:nvSpPr>
            <p:cNvPr id="48" name="QuadreDeText 47"/>
            <p:cNvSpPr txBox="1"/>
            <p:nvPr/>
          </p:nvSpPr>
          <p:spPr>
            <a:xfrm>
              <a:off x="539552" y="3573016"/>
              <a:ext cx="4392488" cy="8309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lvl="1">
                <a:buFont typeface="Wingdings" pitchFamily="2" charset="2"/>
                <a:buChar char="§"/>
              </a:pPr>
              <a:r>
                <a:rPr lang="ca-ES" sz="1200" b="1" dirty="0" smtClean="0">
                  <a:latin typeface="Franklin Gothic Book"/>
                  <a:cs typeface="Franklin Gothic Book"/>
                </a:rPr>
                <a:t> Titulats en física i ciències naturals </a:t>
              </a:r>
              <a:r>
                <a:rPr lang="ca-ES" sz="1200" dirty="0" smtClean="0">
                  <a:latin typeface="Franklin Gothic Book"/>
                  <a:cs typeface="Franklin Gothic Book"/>
                </a:rPr>
                <a:t>(ciències ambientals, física, química, biologia i ecologia) que vulguin desenvolupar una carrera professional en els camps del desenvolupament sostenible</a:t>
              </a:r>
              <a:endParaRPr lang="ca-ES" dirty="0">
                <a:latin typeface="Franklin Gothic Book"/>
                <a:cs typeface="Franklin Gothic Book"/>
              </a:endParaRPr>
            </a:p>
          </p:txBody>
        </p:sp>
        <p:sp>
          <p:nvSpPr>
            <p:cNvPr id="49" name="QuadreDeText 48"/>
            <p:cNvSpPr txBox="1"/>
            <p:nvPr/>
          </p:nvSpPr>
          <p:spPr>
            <a:xfrm>
              <a:off x="539552" y="4437112"/>
              <a:ext cx="4392488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lvl="1">
                <a:buFont typeface="Wingdings" pitchFamily="2" charset="2"/>
                <a:buChar char="§"/>
              </a:pPr>
              <a:r>
                <a:rPr lang="ca-ES" sz="1200" dirty="0" smtClean="0">
                  <a:latin typeface="Franklin Gothic Book"/>
                  <a:cs typeface="Franklin Gothic Book"/>
                </a:rPr>
                <a:t> Candidats del programa de doctorat en Sostenibilitat</a:t>
              </a:r>
              <a:endParaRPr lang="ca-ES" dirty="0">
                <a:latin typeface="Franklin Gothic Book"/>
                <a:cs typeface="Franklin Gothic Book"/>
              </a:endParaRPr>
            </a:p>
          </p:txBody>
        </p:sp>
        <p:sp>
          <p:nvSpPr>
            <p:cNvPr id="50" name="QuadreDeText 49"/>
            <p:cNvSpPr txBox="1"/>
            <p:nvPr/>
          </p:nvSpPr>
          <p:spPr>
            <a:xfrm>
              <a:off x="539552" y="3068960"/>
              <a:ext cx="4392488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lvl="1">
                <a:buFont typeface="Wingdings" pitchFamily="2" charset="2"/>
                <a:buChar char="§"/>
              </a:pPr>
              <a:r>
                <a:rPr lang="ca-ES" sz="1200" b="1" dirty="0" smtClean="0">
                  <a:latin typeface="Franklin Gothic Book"/>
                  <a:cs typeface="Franklin Gothic Book"/>
                </a:rPr>
                <a:t> Titulats en estudis tecnològics </a:t>
              </a:r>
              <a:r>
                <a:rPr lang="ca-ES" sz="1200" dirty="0" smtClean="0">
                  <a:latin typeface="Franklin Gothic Book"/>
                  <a:cs typeface="Franklin Gothic Book"/>
                </a:rPr>
                <a:t>(enginyeria, enginyeria tècnica, arquitectura tècnica...)</a:t>
              </a:r>
              <a:endParaRPr lang="ca-ES" sz="1200" dirty="0">
                <a:latin typeface="Franklin Gothic Book"/>
                <a:cs typeface="Franklin Gothic Book"/>
              </a:endParaRPr>
            </a:p>
          </p:txBody>
        </p:sp>
        <p:sp>
          <p:nvSpPr>
            <p:cNvPr id="51" name="QuadreDeText 50"/>
            <p:cNvSpPr txBox="1"/>
            <p:nvPr/>
          </p:nvSpPr>
          <p:spPr>
            <a:xfrm>
              <a:off x="467544" y="2708920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cap="small" dirty="0" smtClean="0">
                  <a:latin typeface="Franklin Gothic Book"/>
                  <a:cs typeface="Franklin Gothic Book"/>
                </a:rPr>
                <a:t>ADREÇAT A</a:t>
              </a:r>
              <a:endParaRPr lang="ca-ES" sz="1400" b="1" cap="small" dirty="0">
                <a:latin typeface="Franklin Gothic Book"/>
                <a:cs typeface="Franklin Gothic Book"/>
              </a:endParaRPr>
            </a:p>
          </p:txBody>
        </p:sp>
      </p:grpSp>
      <p:cxnSp>
        <p:nvCxnSpPr>
          <p:cNvPr id="61" name="Connector angular 60"/>
          <p:cNvCxnSpPr/>
          <p:nvPr/>
        </p:nvCxnSpPr>
        <p:spPr>
          <a:xfrm>
            <a:off x="5580112" y="5084910"/>
            <a:ext cx="2304256" cy="1296144"/>
          </a:xfrm>
          <a:prstGeom prst="bentConnector3">
            <a:avLst>
              <a:gd name="adj1" fmla="val 13743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QuadreDeText 34"/>
          <p:cNvSpPr txBox="1"/>
          <p:nvPr/>
        </p:nvSpPr>
        <p:spPr>
          <a:xfrm>
            <a:off x="6516216" y="332656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600" b="1" dirty="0" smtClean="0">
                <a:solidFill>
                  <a:srgbClr val="007BC0"/>
                </a:solidFill>
                <a:latin typeface="Franklin Gothic Demi" pitchFamily="34" charset="0"/>
              </a:rPr>
              <a:t>Educació</a:t>
            </a:r>
            <a:endParaRPr lang="ca-ES" sz="2600" b="1" dirty="0">
              <a:solidFill>
                <a:srgbClr val="007BC0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/>
          <p:cNvSpPr txBox="1"/>
          <p:nvPr/>
        </p:nvSpPr>
        <p:spPr>
          <a:xfrm>
            <a:off x="114324" y="1043441"/>
            <a:ext cx="84969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00" dirty="0" smtClean="0">
                <a:latin typeface="Franklin Gothic Book"/>
                <a:cs typeface="Franklin Gothic Book"/>
              </a:rPr>
              <a:t>El curs 2013-2014 començarà una altra edició del màster en Tecnologia per al Desenvolupament Humà i la Cooperació</a:t>
            </a:r>
            <a:endParaRPr lang="ca-ES" sz="1300" dirty="0">
              <a:latin typeface="Franklin Gothic Book"/>
              <a:cs typeface="Franklin Gothic Book"/>
            </a:endParaRPr>
          </a:p>
        </p:txBody>
      </p:sp>
      <p:sp>
        <p:nvSpPr>
          <p:cNvPr id="11" name="Rectangle arrodonit 10"/>
          <p:cNvSpPr/>
          <p:nvPr/>
        </p:nvSpPr>
        <p:spPr>
          <a:xfrm>
            <a:off x="6228183" y="692694"/>
            <a:ext cx="2448272" cy="3507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600" cap="small" dirty="0" smtClean="0">
              <a:solidFill>
                <a:srgbClr val="007BC0"/>
              </a:solidFill>
              <a:latin typeface="Franklin Gothic Demi Cond" pitchFamily="34" charset="0"/>
            </a:endParaRPr>
          </a:p>
        </p:txBody>
      </p:sp>
      <p:pic>
        <p:nvPicPr>
          <p:cNvPr id="16" name="Imatge 15" descr="mtdhc_estruc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869160"/>
            <a:ext cx="4231619" cy="1872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QuadreDeText 13"/>
          <p:cNvSpPr txBox="1"/>
          <p:nvPr/>
        </p:nvSpPr>
        <p:spPr>
          <a:xfrm>
            <a:off x="6516216" y="128245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600" b="1" dirty="0" smtClean="0">
                <a:solidFill>
                  <a:srgbClr val="007BC0"/>
                </a:solidFill>
                <a:latin typeface="Franklin Gothic Demi" pitchFamily="34" charset="0"/>
              </a:rPr>
              <a:t>Educació</a:t>
            </a:r>
            <a:endParaRPr lang="ca-ES" sz="2600" b="1" dirty="0">
              <a:solidFill>
                <a:srgbClr val="007BC0"/>
              </a:solidFill>
              <a:latin typeface="Franklin Gothic Dem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67744" y="467961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cap="small" dirty="0" smtClean="0">
                <a:solidFill>
                  <a:srgbClr val="007BC0"/>
                </a:solidFill>
                <a:latin typeface="Franklin Gothic Demi Cond" pitchFamily="34" charset="0"/>
              </a:rPr>
              <a:t>MÀSTER EN TECNOLOGIA PER AL DESENVOLUPAMENT HUMÀ </a:t>
            </a:r>
            <a:endParaRPr lang="es-ES" sz="1600" cap="small" dirty="0" smtClean="0">
              <a:solidFill>
                <a:srgbClr val="007BC0"/>
              </a:solidFill>
              <a:latin typeface="Franklin Gothic Demi Cond" pitchFamily="34" charset="0"/>
            </a:endParaRPr>
          </a:p>
          <a:p>
            <a:pPr algn="r"/>
            <a:r>
              <a:rPr lang="es-ES" sz="1600" cap="small" dirty="0" smtClean="0">
                <a:solidFill>
                  <a:srgbClr val="007BC0"/>
                </a:solidFill>
                <a:latin typeface="Franklin Gothic Demi Cond" pitchFamily="34" charset="0"/>
              </a:rPr>
              <a:t>I </a:t>
            </a:r>
            <a:r>
              <a:rPr lang="es-ES" sz="1600" cap="small" dirty="0" smtClean="0">
                <a:solidFill>
                  <a:srgbClr val="007BC0"/>
                </a:solidFill>
                <a:latin typeface="Franklin Gothic Demi Cond" pitchFamily="34" charset="0"/>
              </a:rPr>
              <a:t>LA COOPERACIÓ </a:t>
            </a:r>
            <a:endParaRPr lang="ca-ES" sz="1600" cap="small" dirty="0">
              <a:solidFill>
                <a:srgbClr val="007BC0"/>
              </a:solidFill>
            </a:endParaRPr>
          </a:p>
        </p:txBody>
      </p:sp>
      <p:grpSp>
        <p:nvGrpSpPr>
          <p:cNvPr id="4" name="Agrupa 3"/>
          <p:cNvGrpSpPr/>
          <p:nvPr/>
        </p:nvGrpSpPr>
        <p:grpSpPr>
          <a:xfrm>
            <a:off x="142681" y="1412777"/>
            <a:ext cx="4501327" cy="5443437"/>
            <a:chOff x="142681" y="1802217"/>
            <a:chExt cx="4501327" cy="4610155"/>
          </a:xfrm>
        </p:grpSpPr>
        <p:pic>
          <p:nvPicPr>
            <p:cNvPr id="7" name="Imatge 6" descr="Master cooperacio 3 PNG.png"/>
            <p:cNvPicPr>
              <a:picLocks noChangeAspect="1"/>
            </p:cNvPicPr>
            <p:nvPr/>
          </p:nvPicPr>
          <p:blipFill rotWithShape="1">
            <a:blip r:embed="rId4" cstate="print"/>
            <a:srcRect b="83722"/>
            <a:stretch/>
          </p:blipFill>
          <p:spPr>
            <a:xfrm>
              <a:off x="251520" y="1802217"/>
              <a:ext cx="4248472" cy="383009"/>
            </a:xfrm>
            <a:prstGeom prst="rect">
              <a:avLst/>
            </a:prstGeom>
          </p:spPr>
        </p:pic>
        <p:pic>
          <p:nvPicPr>
            <p:cNvPr id="15" name="Imatge 14" descr="Master cooperacio banner PNG.png"/>
            <p:cNvPicPr>
              <a:picLocks noChangeAspect="1"/>
            </p:cNvPicPr>
            <p:nvPr/>
          </p:nvPicPr>
          <p:blipFill rotWithShape="1">
            <a:blip r:embed="rId5" cstate="print"/>
            <a:srcRect t="21319"/>
            <a:stretch/>
          </p:blipFill>
          <p:spPr>
            <a:xfrm>
              <a:off x="251520" y="5903992"/>
              <a:ext cx="4392488" cy="50838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2681" y="2229111"/>
              <a:ext cx="4429319" cy="3727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ca-ES" sz="1000" b="1" dirty="0" smtClean="0">
                  <a:latin typeface="+mn-lt"/>
                </a:rPr>
                <a:t>El Màster està orientat a la recerca aplicada i la innovació </a:t>
              </a:r>
              <a:r>
                <a:rPr lang="ca-ES" sz="1000" dirty="0" smtClean="0">
                  <a:latin typeface="+mn-lt"/>
                </a:rPr>
                <a:t>en els àmbits d'intersecció entre la </a:t>
              </a:r>
              <a:r>
                <a:rPr lang="ca-ES" sz="1000" b="1" dirty="0" smtClean="0">
                  <a:latin typeface="+mn-lt"/>
                </a:rPr>
                <a:t>tecnologia</a:t>
              </a:r>
              <a:r>
                <a:rPr lang="ca-ES" sz="1000" dirty="0" smtClean="0">
                  <a:latin typeface="+mn-lt"/>
                </a:rPr>
                <a:t>, el </a:t>
              </a:r>
              <a:r>
                <a:rPr lang="ca-ES" sz="1000" b="1" dirty="0" smtClean="0">
                  <a:latin typeface="+mn-lt"/>
                </a:rPr>
                <a:t>desenvolupament sostenible </a:t>
              </a:r>
              <a:r>
                <a:rPr lang="ca-ES" sz="1000" dirty="0" smtClean="0">
                  <a:latin typeface="+mn-lt"/>
                </a:rPr>
                <a:t>i la </a:t>
              </a:r>
              <a:r>
                <a:rPr lang="ca-ES" sz="1000" b="1" dirty="0" smtClean="0">
                  <a:latin typeface="+mn-lt"/>
                </a:rPr>
                <a:t>cooperació per al desenvolupament</a:t>
              </a:r>
              <a:r>
                <a:rPr lang="ca-ES" sz="1000" dirty="0" smtClean="0">
                  <a:latin typeface="+mn-lt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ca-ES" sz="1000" b="1" dirty="0" smtClean="0">
                  <a:latin typeface="+mn-lt"/>
                </a:rPr>
                <a:t>L'objectiu general és la</a:t>
              </a:r>
              <a:r>
                <a:rPr lang="ca-ES" sz="1000" dirty="0" smtClean="0">
                  <a:latin typeface="+mn-lt"/>
                </a:rPr>
                <a:t> </a:t>
              </a:r>
              <a:r>
                <a:rPr lang="ca-ES" sz="1000" b="1" dirty="0" smtClean="0">
                  <a:latin typeface="+mn-lt"/>
                </a:rPr>
                <a:t>formació d'experts i expertes capaços de donar respostes innovadores als problemes plantejats en l'àmbit del Desenvolupament Humà Sostenible i de la Cooperació Internacional</a:t>
              </a:r>
              <a:r>
                <a:rPr lang="ca-ES" sz="1000" dirty="0" smtClean="0">
                  <a:latin typeface="+mn-lt"/>
                </a:rPr>
                <a:t>. Sobre la base d'una sòlida formació, que els permeti comprendre les complexes causes (tècniques, econòmiques, socials i/o ambientals) que s'oposen al progrés de les poblacions més desfavorides, els experts i expertes formats en el Màster seran capaços d'aportar solucions de manera rigorosa, pertinent i creativa.</a:t>
              </a:r>
            </a:p>
            <a:p>
              <a:pPr algn="just">
                <a:spcAft>
                  <a:spcPts val="600"/>
                </a:spcAft>
              </a:pPr>
              <a:r>
                <a:rPr lang="ca-ES" sz="1000" dirty="0" smtClean="0">
                  <a:latin typeface="+mn-lt"/>
                </a:rPr>
                <a:t>Aquest àmbit inclou, així mateix, la</a:t>
              </a:r>
              <a:r>
                <a:rPr lang="ca-ES" sz="1000" b="1" dirty="0" smtClean="0">
                  <a:latin typeface="+mn-lt"/>
                </a:rPr>
                <a:t> capacitat d'anàlisi, d'avaluació i de millora de polítiques, programes, o projectes de desenvolupament humà</a:t>
              </a:r>
              <a:r>
                <a:rPr lang="ca-ES" sz="1000" dirty="0" smtClean="0">
                  <a:latin typeface="+mn-lt"/>
                </a:rPr>
                <a:t>, amb especial enfocament sobre les opcions tecnològiques emprades. Així mateix, es contempla dins d'aquest àmbit, </a:t>
              </a:r>
              <a:r>
                <a:rPr lang="ca-ES" sz="1000" b="1" dirty="0" smtClean="0">
                  <a:latin typeface="+mn-lt"/>
                </a:rPr>
                <a:t>el disseny, l'adaptació i la millora de les eines analítiques necessàries per aconseguir una presa de decisions més eficient</a:t>
              </a:r>
              <a:r>
                <a:rPr lang="ca-ES" sz="1000" dirty="0" smtClean="0">
                  <a:latin typeface="+mn-lt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ca-ES" sz="1000" dirty="0" smtClean="0">
                  <a:latin typeface="+mn-lt"/>
                </a:rPr>
                <a:t>Els investigadors i les investigadores formats en el Màster també han de ser capaços d'</a:t>
              </a:r>
              <a:r>
                <a:rPr lang="ca-ES" sz="1000" b="1" dirty="0" smtClean="0">
                  <a:latin typeface="+mn-lt"/>
                </a:rPr>
                <a:t>establir especificacions i objectius d'innovació tecnològica</a:t>
              </a:r>
              <a:r>
                <a:rPr lang="ca-ES" sz="1000" dirty="0" smtClean="0">
                  <a:latin typeface="+mn-lt"/>
                </a:rPr>
                <a:t> d'acord amb les condicions d'incorporació, assimilació i disseminació en els sectors de població més desfavorits, basant-se essencialment en la potenciació i extensió de les capacitats prèvies en aquests sectors.</a:t>
              </a:r>
            </a:p>
            <a:p>
              <a:pPr algn="just">
                <a:spcAft>
                  <a:spcPts val="600"/>
                </a:spcAft>
              </a:pPr>
              <a:r>
                <a:rPr lang="ca-ES" sz="1000" dirty="0" smtClean="0">
                  <a:latin typeface="+mn-lt"/>
                </a:rPr>
                <a:t>Els titulats i titulades assoliran la capacitat de col·laborar en totes les tasques descrites anteriorment amb especialistes procedents d'àrees diverses, en </a:t>
              </a:r>
              <a:r>
                <a:rPr lang="ca-ES" sz="1000" b="1" dirty="0" smtClean="0">
                  <a:latin typeface="+mn-lt"/>
                </a:rPr>
                <a:t>contextos multidisciplinaris</a:t>
              </a:r>
              <a:r>
                <a:rPr lang="ca-ES" sz="1000" dirty="0" smtClean="0">
                  <a:latin typeface="+mn-lt"/>
                </a:rPr>
                <a:t>.</a:t>
              </a:r>
              <a:endParaRPr lang="ca-ES" sz="1000" dirty="0">
                <a:latin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76149" y="1340768"/>
            <a:ext cx="4239344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a-ES" sz="1000" b="1" dirty="0" smtClean="0"/>
              <a:t>Orientació professional</a:t>
            </a:r>
          </a:p>
          <a:p>
            <a:endParaRPr lang="ca-ES" sz="1000" b="1" dirty="0" smtClean="0"/>
          </a:p>
          <a:p>
            <a:r>
              <a:rPr lang="ca-ES" sz="1000" dirty="0" smtClean="0"/>
              <a:t>El Màster s'orienta a formar titulats i titulades amb capacitat de dur a terme i, si s'escau, coordinar programes i projectes recerca i innovació en e l'àmbit del Desenvolupament Humà i la Cooperació en els següents sectors:</a:t>
            </a:r>
          </a:p>
          <a:p>
            <a:endParaRPr lang="ca-ES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ca-ES" sz="1000" dirty="0" smtClean="0"/>
              <a:t>Centres públics i privats de recerca.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a-ES" sz="1000" dirty="0" smtClean="0"/>
              <a:t>Organitzacions públiques, nacionals i internacionals, del sistema d'ajuda al desenvolupament [agències bilaterals, Unió Europea (</a:t>
            </a:r>
            <a:r>
              <a:rPr lang="ca-ES" sz="1000" dirty="0" err="1" smtClean="0"/>
              <a:t>EuropeAid</a:t>
            </a:r>
            <a:r>
              <a:rPr lang="ca-ES" sz="1000" dirty="0" smtClean="0"/>
              <a:t>), organitzacions del sistema de Nacions Unides, institucions financeres internacionals, i centres de anàlisi i d'estudi que treballen per a aquest tipus d'institucions].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a-ES" sz="1000" dirty="0" smtClean="0"/>
              <a:t>Sector privat amb activitats </a:t>
            </a:r>
            <a:r>
              <a:rPr lang="ca-ES" sz="1000" dirty="0" err="1" smtClean="0"/>
              <a:t>d'R+D+i</a:t>
            </a:r>
            <a:r>
              <a:rPr lang="ca-ES" sz="1000" dirty="0" smtClean="0"/>
              <a:t>, tant en organitzacions no governamentals (ONG) com en empreses.</a:t>
            </a:r>
          </a:p>
          <a:p>
            <a:endParaRPr lang="ca-ES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ca-ES" sz="1000" dirty="0" smtClean="0"/>
              <a:t>Assumint: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a-ES" sz="1000" dirty="0" smtClean="0"/>
              <a:t>responsabilitats en aquestes institucions, en especial, en àmbits relacionats amb la investigació aplicada, el desenvolupament i la innovació tecnologia (Recursos naturals, TIC, hàbitat, aigua i sanejament, energia...)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a-ES" sz="1000" dirty="0" smtClean="0"/>
              <a:t>i responsabilitats directives 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15414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95536" y="3789040"/>
            <a:ext cx="8496944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95536" y="1124744"/>
            <a:ext cx="8496944" cy="2540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9" name="Rectangle arrodonit 8"/>
          <p:cNvSpPr/>
          <p:nvPr/>
        </p:nvSpPr>
        <p:spPr>
          <a:xfrm>
            <a:off x="5940152" y="764704"/>
            <a:ext cx="2592288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cap="small" dirty="0" smtClean="0">
                <a:solidFill>
                  <a:srgbClr val="007BC0"/>
                </a:solidFill>
                <a:latin typeface="Franklin Gothic Demi Cond" pitchFamily="34" charset="0"/>
              </a:rPr>
              <a:t>PROGRAMES DE DOCTORAT</a:t>
            </a:r>
            <a:endParaRPr lang="en-GB" sz="1600" cap="small" dirty="0">
              <a:solidFill>
                <a:srgbClr val="007BC0"/>
              </a:solidFill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395536" y="1196752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PROGRAMA DE DOCTORAT EN SOSTENIBILITAT</a:t>
            </a:r>
            <a:endParaRPr lang="en-GB" sz="1400" b="1" dirty="0">
              <a:latin typeface="Franklin Gothic Book"/>
              <a:cs typeface="Franklin Gothic Book"/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395536" y="148478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ca-ES" sz="1200" dirty="0" smtClean="0">
                <a:latin typeface="Franklin Gothic Book"/>
                <a:cs typeface="Franklin Gothic Book"/>
              </a:rPr>
              <a:t>Camp de recerca altament interdisciplinari en què estan implicats especialistes amb orígens i experiències diferents amb gran varietat de perspectives per disciplina</a:t>
            </a:r>
          </a:p>
        </p:txBody>
      </p:sp>
      <p:sp>
        <p:nvSpPr>
          <p:cNvPr id="17" name="QuadreDeText 16"/>
          <p:cNvSpPr txBox="1"/>
          <p:nvPr/>
        </p:nvSpPr>
        <p:spPr>
          <a:xfrm>
            <a:off x="539552" y="2272660"/>
            <a:ext cx="7488832" cy="13926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Distribució i gestió de recursos naturals, incloent-hi l’energia i l’aigua </a:t>
            </a:r>
          </a:p>
          <a:p>
            <a:pPr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2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Impactes del canvi climàtic i mecanismes d’adaptació i mitigació</a:t>
            </a:r>
          </a:p>
          <a:p>
            <a:pPr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Modelització de sistemes socioambientals i avaluació de la seva evolució i desenvolupament</a:t>
            </a:r>
          </a:p>
          <a:p>
            <a:pPr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Pobresa i desequilibris en medis urbans i rurals</a:t>
            </a:r>
          </a:p>
          <a:p>
            <a:pPr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Innovació tecnològica i conceptes integrats en construcció, arquitectura i gestió de serveis públics </a:t>
            </a:r>
          </a:p>
          <a:p>
            <a:pPr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Conservació i promoció del patrimoni mediambiental i cultural</a:t>
            </a:r>
          </a:p>
        </p:txBody>
      </p:sp>
      <p:sp>
        <p:nvSpPr>
          <p:cNvPr id="19" name="QuadreDeText 18"/>
          <p:cNvSpPr txBox="1"/>
          <p:nvPr/>
        </p:nvSpPr>
        <p:spPr>
          <a:xfrm>
            <a:off x="429502" y="199566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CAMPS DE RECERCA</a:t>
            </a:r>
            <a:endParaRPr lang="ca-ES" sz="1200" dirty="0">
              <a:latin typeface="Franklin Gothic Book"/>
              <a:cs typeface="Franklin Gothic Book"/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514851" y="5243135"/>
            <a:ext cx="4608512" cy="13542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2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Modelització ambiental (qualitat de l’aire i l’aigua</a:t>
            </a:r>
          </a:p>
          <a:p>
            <a:pPr marL="171450" indent="-171450"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2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Gestió de residus</a:t>
            </a:r>
          </a:p>
          <a:p>
            <a:pPr marL="171450" indent="-171450"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2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Avaluació de l’impacte ambiental</a:t>
            </a:r>
          </a:p>
          <a:p>
            <a:pPr marL="171450" indent="-171450"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2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Sistemes de gestió ambiental</a:t>
            </a:r>
          </a:p>
          <a:p>
            <a:pPr marL="171450" indent="-171450"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2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Soroll</a:t>
            </a:r>
          </a:p>
          <a:p>
            <a:pPr marL="171450" indent="-171450"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200" dirty="0"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Aigües </a:t>
            </a:r>
            <a:r>
              <a:rPr lang="ca-ES" sz="1200" dirty="0">
                <a:latin typeface="Franklin Gothic Book"/>
                <a:cs typeface="Franklin Gothic Book"/>
              </a:rPr>
              <a:t>residuals industrials</a:t>
            </a:r>
          </a:p>
          <a:p>
            <a:pPr marL="171450" indent="-171450"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200" dirty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>
                <a:latin typeface="Franklin Gothic Book"/>
                <a:cs typeface="Franklin Gothic Book"/>
              </a:rPr>
              <a:t>Aigües subterrànies</a:t>
            </a:r>
          </a:p>
          <a:p>
            <a:pPr marL="171450" indent="-171450"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200" dirty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err="1">
                <a:latin typeface="Franklin Gothic Book"/>
                <a:cs typeface="Franklin Gothic Book"/>
              </a:rPr>
              <a:t>Remediació</a:t>
            </a:r>
            <a:r>
              <a:rPr lang="ca-ES" sz="1200" dirty="0">
                <a:latin typeface="Franklin Gothic Book"/>
                <a:cs typeface="Franklin Gothic Book"/>
              </a:rPr>
              <a:t> de sòls</a:t>
            </a:r>
            <a:endParaRPr lang="ca-ES" sz="1200" dirty="0">
              <a:solidFill>
                <a:srgbClr val="007BC0"/>
              </a:solidFill>
              <a:latin typeface="Franklin Gothic Book"/>
              <a:cs typeface="Franklin Gothic Book"/>
            </a:endParaRPr>
          </a:p>
          <a:p>
            <a:pPr marL="171450" indent="-171450"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200" dirty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>
                <a:latin typeface="Franklin Gothic Book"/>
                <a:cs typeface="Franklin Gothic Book"/>
              </a:rPr>
              <a:t>Tecnologies de </a:t>
            </a:r>
            <a:r>
              <a:rPr lang="ca-ES" sz="1200" dirty="0" smtClean="0">
                <a:latin typeface="Franklin Gothic Book"/>
                <a:cs typeface="Franklin Gothic Book"/>
              </a:rPr>
              <a:t>tractament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4355976" y="3789040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PROGRAMA DE DOCTORAT EN ENGINYERIA AMBIENTAL </a:t>
            </a:r>
            <a:endParaRPr lang="en-GB" sz="1400" b="1" dirty="0">
              <a:solidFill>
                <a:srgbClr val="007BC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3" name="QuadreDeText 22"/>
          <p:cNvSpPr txBox="1"/>
          <p:nvPr/>
        </p:nvSpPr>
        <p:spPr>
          <a:xfrm>
            <a:off x="395536" y="4110171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dirty="0" smtClean="0">
                <a:latin typeface="Franklin Gothic Book"/>
                <a:cs typeface="Franklin Gothic Book"/>
              </a:rPr>
              <a:t>Aquest programa té com a objectiu proporcionar als estudiants de doctorat una formació avançada i una alta capacitat per a la recerca en el camp de l’enginyeria ambiental, és a dir, que coneguin i comprenguin els impactes de l’activitat humana i dels processos naturals en </a:t>
            </a:r>
            <a:r>
              <a:rPr lang="ca-ES" sz="1200" dirty="0">
                <a:latin typeface="Franklin Gothic Book"/>
                <a:cs typeface="Franklin Gothic Book"/>
              </a:rPr>
              <a:t>el </a:t>
            </a:r>
            <a:r>
              <a:rPr lang="ca-ES" sz="1200" dirty="0" smtClean="0">
                <a:latin typeface="Franklin Gothic Book"/>
                <a:cs typeface="Franklin Gothic Book"/>
              </a:rPr>
              <a:t>medi ambient, que adquireixin l’habilitat d’analitzar les interaccions d’aquests processos i de proposar i definir possibles accions per protegir i recuperar el medi ambient.</a:t>
            </a:r>
            <a:endParaRPr lang="ca-ES" sz="1200" dirty="0">
              <a:latin typeface="Franklin Gothic Book"/>
              <a:cs typeface="Franklin Gothic Book"/>
            </a:endParaRPr>
          </a:p>
        </p:txBody>
      </p:sp>
      <p:sp>
        <p:nvSpPr>
          <p:cNvPr id="24" name="QuadreDeText 23"/>
          <p:cNvSpPr txBox="1"/>
          <p:nvPr/>
        </p:nvSpPr>
        <p:spPr>
          <a:xfrm>
            <a:off x="463468" y="4952201"/>
            <a:ext cx="1948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CAMPS DE RECERCA</a:t>
            </a:r>
          </a:p>
        </p:txBody>
      </p:sp>
      <p:sp>
        <p:nvSpPr>
          <p:cNvPr id="25" name="QuadreDeText 24"/>
          <p:cNvSpPr txBox="1"/>
          <p:nvPr/>
        </p:nvSpPr>
        <p:spPr>
          <a:xfrm>
            <a:off x="5868144" y="5685122"/>
            <a:ext cx="2880320" cy="692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200" b="1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PROGRAMA DE PREMIS A LA QUALITAT</a:t>
            </a:r>
          </a:p>
          <a:p>
            <a:pPr algn="just"/>
            <a:r>
              <a:rPr lang="ca-ES" sz="1100" cap="small" dirty="0" smtClean="0">
                <a:latin typeface="Franklin Gothic Book"/>
                <a:cs typeface="Franklin Gothic Book"/>
              </a:rPr>
              <a:t>DISTINGIT AMB LA MENCIÓ D'EXCEL·LÈNCIA DEL 2011 DEL  MINISTERI D’EDUCACIÓ </a:t>
            </a:r>
          </a:p>
        </p:txBody>
      </p:sp>
      <p:sp>
        <p:nvSpPr>
          <p:cNvPr id="18" name="QuadreDeText 17"/>
          <p:cNvSpPr txBox="1"/>
          <p:nvPr/>
        </p:nvSpPr>
        <p:spPr>
          <a:xfrm>
            <a:off x="6660232" y="332656"/>
            <a:ext cx="1872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600" b="1" dirty="0" smtClean="0">
                <a:solidFill>
                  <a:srgbClr val="007BC0"/>
                </a:solidFill>
                <a:latin typeface="Franklin Gothic Demi" pitchFamily="34" charset="0"/>
              </a:rPr>
              <a:t>Educació</a:t>
            </a:r>
            <a:endParaRPr lang="ca-ES" sz="2600" b="1" dirty="0">
              <a:solidFill>
                <a:srgbClr val="007BC0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arrodonit 14"/>
          <p:cNvSpPr/>
          <p:nvPr/>
        </p:nvSpPr>
        <p:spPr>
          <a:xfrm>
            <a:off x="467544" y="62068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cap="small" dirty="0" smtClean="0">
                <a:solidFill>
                  <a:srgbClr val="007BC0"/>
                </a:solidFill>
                <a:latin typeface="Franklin Gothic Demi Cond" pitchFamily="34" charset="0"/>
              </a:rPr>
              <a:t>ÍNDEX DE CONTINGUTS</a:t>
            </a:r>
            <a:endParaRPr lang="ca-ES" sz="1600" cap="small" dirty="0">
              <a:solidFill>
                <a:srgbClr val="007BC0"/>
              </a:solidFill>
            </a:endParaRPr>
          </a:p>
        </p:txBody>
      </p:sp>
      <p:sp>
        <p:nvSpPr>
          <p:cNvPr id="16" name="Contenidor de text 15"/>
          <p:cNvSpPr txBox="1">
            <a:spLocks noGrp="1"/>
          </p:cNvSpPr>
          <p:nvPr>
            <p:ph type="body" sz="half" idx="1"/>
          </p:nvPr>
        </p:nvSpPr>
        <p:spPr>
          <a:xfrm>
            <a:off x="611560" y="1484784"/>
            <a:ext cx="81369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ca-ES" sz="1700" kern="1200" dirty="0">
                <a:latin typeface="Franklin Gothic Book"/>
                <a:cs typeface="Franklin Gothic Book"/>
              </a:rPr>
              <a:t>Universitat Politècnica de Catalunya – </a:t>
            </a:r>
            <a:r>
              <a:rPr lang="ca-ES" sz="1700" kern="1200" dirty="0" err="1">
                <a:latin typeface="Franklin Gothic Book"/>
                <a:cs typeface="Franklin Gothic Book"/>
              </a:rPr>
              <a:t>BarcelonaTECH</a:t>
            </a:r>
            <a:endParaRPr lang="ca-ES" sz="1700" kern="1200" dirty="0">
              <a:latin typeface="Franklin Gothic Book"/>
              <a:cs typeface="Franklin Gothic Book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ca-ES" sz="1700" kern="1200" dirty="0" smtClean="0">
                <a:latin typeface="Franklin Gothic Book"/>
                <a:cs typeface="Franklin Gothic Book"/>
              </a:rPr>
              <a:t>Institut Universitari de Recerca en Ciència i Tecnologies de </a:t>
            </a:r>
            <a:r>
              <a:rPr lang="ca-ES" sz="1700" kern="1200" dirty="0">
                <a:latin typeface="Franklin Gothic Book"/>
                <a:cs typeface="Franklin Gothic Book"/>
              </a:rPr>
              <a:t>l</a:t>
            </a:r>
            <a:r>
              <a:rPr lang="ca-ES" sz="1700" kern="1200" dirty="0" smtClean="0">
                <a:latin typeface="Franklin Gothic Book"/>
                <a:cs typeface="Franklin Gothic Book"/>
              </a:rPr>
              <a:t>a Sostenibilitat - </a:t>
            </a:r>
            <a:r>
              <a:rPr lang="ca-ES" sz="1700" b="1" kern="1200" dirty="0" smtClean="0">
                <a:latin typeface="Franklin Gothic Book"/>
                <a:cs typeface="Franklin Gothic Book"/>
              </a:rPr>
              <a:t>IS.UPC</a:t>
            </a:r>
            <a:endParaRPr lang="ca-ES" sz="1700" b="1" kern="1200" dirty="0">
              <a:latin typeface="Franklin Gothic Book"/>
              <a:cs typeface="Franklin Gothic Book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endParaRPr lang="ca-ES" sz="1700" kern="1200" dirty="0">
              <a:latin typeface="Franklin Gothic Book"/>
              <a:cs typeface="Franklin Gothic Book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ca-ES" sz="1700" kern="1200" dirty="0">
                <a:latin typeface="Franklin Gothic Book"/>
                <a:cs typeface="Franklin Gothic Book"/>
              </a:rPr>
              <a:t>Enfocament de la recerca</a:t>
            </a: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ca-ES" sz="1700" kern="1200" dirty="0">
                <a:latin typeface="Franklin Gothic Book"/>
                <a:cs typeface="Franklin Gothic Book"/>
              </a:rPr>
              <a:t>Àmbits de la recerca</a:t>
            </a:r>
          </a:p>
          <a:p>
            <a:pPr marL="715963" indent="-182563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700" kern="1200" dirty="0">
                <a:latin typeface="Franklin Gothic Book"/>
                <a:cs typeface="Franklin Gothic Book"/>
              </a:rPr>
              <a:t> </a:t>
            </a:r>
            <a:r>
              <a:rPr lang="ca-ES" sz="1700" kern="1200" dirty="0" smtClean="0">
                <a:latin typeface="Franklin Gothic Book"/>
                <a:cs typeface="Franklin Gothic Book"/>
              </a:rPr>
              <a:t>aigua, energia, construcció, residus, educació superior</a:t>
            </a:r>
            <a:endParaRPr lang="ca-ES" sz="1700" kern="1200" dirty="0">
              <a:latin typeface="Franklin Gothic Book"/>
              <a:cs typeface="Franklin Gothic Book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ca-ES" sz="1700" kern="1200" dirty="0" smtClean="0">
                <a:latin typeface="Franklin Gothic Book"/>
                <a:cs typeface="Franklin Gothic Book"/>
              </a:rPr>
              <a:t>Resultats de la recerca</a:t>
            </a: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endParaRPr lang="ca-ES" sz="1700" kern="1200" dirty="0">
              <a:latin typeface="Franklin Gothic Book"/>
              <a:cs typeface="Franklin Gothic Book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ca-ES" sz="1700" kern="1200" dirty="0" smtClean="0">
                <a:latin typeface="Franklin Gothic Book"/>
                <a:cs typeface="Franklin Gothic Book"/>
              </a:rPr>
              <a:t>Educació</a:t>
            </a:r>
          </a:p>
          <a:p>
            <a:pPr marL="715963" indent="-182563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700" kern="1200" dirty="0" smtClean="0">
                <a:latin typeface="Franklin Gothic Book"/>
                <a:cs typeface="Franklin Gothic Book"/>
              </a:rPr>
              <a:t> Màster en Sostenibilitat</a:t>
            </a:r>
            <a:endParaRPr lang="ca-ES" sz="1700" kern="1200" dirty="0">
              <a:latin typeface="Franklin Gothic Book"/>
              <a:cs typeface="Franklin Gothic Book"/>
            </a:endParaRPr>
          </a:p>
          <a:p>
            <a:pPr marL="715963" indent="-182563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700" kern="1200" dirty="0">
                <a:latin typeface="Franklin Gothic Book"/>
                <a:cs typeface="Franklin Gothic Book"/>
              </a:rPr>
              <a:t> </a:t>
            </a:r>
            <a:r>
              <a:rPr lang="ca-ES" sz="1700" kern="1200" dirty="0" smtClean="0">
                <a:latin typeface="Franklin Gothic Book"/>
                <a:cs typeface="Franklin Gothic Book"/>
              </a:rPr>
              <a:t>Màster en Tecnologia per al Desenvolupament </a:t>
            </a:r>
            <a:r>
              <a:rPr lang="ca-ES" sz="1700" kern="1200" dirty="0">
                <a:latin typeface="Franklin Gothic Book"/>
                <a:cs typeface="Franklin Gothic Book"/>
              </a:rPr>
              <a:t>H</a:t>
            </a:r>
            <a:r>
              <a:rPr lang="ca-ES" sz="1700" kern="1200" dirty="0" smtClean="0">
                <a:latin typeface="Franklin Gothic Book"/>
                <a:cs typeface="Franklin Gothic Book"/>
              </a:rPr>
              <a:t>umà i la Cooperació </a:t>
            </a:r>
          </a:p>
          <a:p>
            <a:pPr marL="715963" indent="-182563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700" kern="1200" dirty="0" smtClean="0">
                <a:latin typeface="Franklin Gothic Book"/>
                <a:cs typeface="Franklin Gothic Book"/>
              </a:rPr>
              <a:t> Doctorat en Sostenibilitat </a:t>
            </a:r>
          </a:p>
          <a:p>
            <a:pPr marL="715963" indent="-182563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700" kern="1200" dirty="0" smtClean="0">
                <a:latin typeface="Franklin Gothic Book"/>
                <a:cs typeface="Franklin Gothic Book"/>
              </a:rPr>
              <a:t> Doctorat en Enginyeria Ambiental</a:t>
            </a: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endParaRPr lang="ca-ES" sz="1700" kern="1200" dirty="0">
              <a:latin typeface="Franklin Gothic Book"/>
              <a:cs typeface="Franklin Gothic Book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ca-ES" sz="1700" kern="1200" dirty="0" smtClean="0">
                <a:latin typeface="Franklin Gothic Book"/>
                <a:cs typeface="Franklin Gothic Book"/>
              </a:rPr>
              <a:t>Pla </a:t>
            </a:r>
            <a:r>
              <a:rPr lang="ca-ES" sz="1700" kern="1200" dirty="0">
                <a:latin typeface="Franklin Gothic Book"/>
                <a:cs typeface="Franklin Gothic Book"/>
              </a:rPr>
              <a:t>UPC </a:t>
            </a:r>
            <a:r>
              <a:rPr lang="ca-ES" sz="1700" kern="1200" dirty="0" smtClean="0">
                <a:latin typeface="Franklin Gothic Book"/>
                <a:cs typeface="Franklin Gothic Book"/>
              </a:rPr>
              <a:t>Sostenible</a:t>
            </a:r>
            <a:endParaRPr lang="ca-ES" sz="1700" kern="12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88710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395536" y="1196752"/>
            <a:ext cx="8424936" cy="23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00" cap="small" dirty="0" smtClean="0">
                <a:latin typeface="Franklin Gothic Book"/>
                <a:cs typeface="Franklin Gothic Book"/>
              </a:rPr>
              <a:t>L’INSTITUT DE RECERCA EN CIÈNCIA I TECNOLOGIES DE LA SOSTENIBILITAT COORDINA I </a:t>
            </a:r>
          </a:p>
          <a:p>
            <a:pPr algn="just"/>
            <a:r>
              <a:rPr lang="ca-ES" sz="1300" cap="small" dirty="0" smtClean="0">
                <a:latin typeface="Franklin Gothic Book"/>
                <a:cs typeface="Franklin Gothic Book"/>
              </a:rPr>
              <a:t>RACIONALITZA EL PLA UPC SOSTENIBLE 2015 DE LA MANERA SEGÜENT:</a:t>
            </a:r>
          </a:p>
          <a:p>
            <a:pPr algn="just"/>
            <a:endParaRPr lang="ca-ES" sz="1300" cap="small" dirty="0" smtClean="0">
              <a:latin typeface="Franklin Gothic Book"/>
              <a:cs typeface="Franklin Gothic Book"/>
            </a:endParaRPr>
          </a:p>
          <a:p>
            <a:pPr algn="just"/>
            <a:endParaRPr lang="ca-ES" sz="1200" cap="small" dirty="0" smtClean="0">
              <a:solidFill>
                <a:schemeClr val="accent6">
                  <a:lumMod val="75000"/>
                </a:schemeClr>
              </a:solidFill>
              <a:latin typeface="Franklin Gothic Book"/>
              <a:cs typeface="Franklin Gothic Book"/>
            </a:endParaRPr>
          </a:p>
          <a:p>
            <a:pPr algn="just">
              <a:spcAft>
                <a:spcPts val="800"/>
              </a:spcAft>
              <a:buFont typeface="Wingdings" pitchFamily="2" charset="2"/>
              <a:buChar char="q"/>
            </a:pPr>
            <a:r>
              <a:rPr lang="ca-ES" sz="1200" cap="small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Promovent la recerca, el desenvolupament i la innovació interdisciplinaris i transdisciplinaris en sostenibilitat i medi ambient  </a:t>
            </a:r>
          </a:p>
          <a:p>
            <a:pPr algn="just">
              <a:spcAft>
                <a:spcPts val="800"/>
              </a:spcAft>
              <a:buFont typeface="Wingdings" pitchFamily="2" charset="2"/>
              <a:buChar char="q"/>
            </a:pPr>
            <a:r>
              <a:rPr lang="ca-ES" sz="1200" cap="small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Promovent i coordinant la implementació de mètodes científics i tecnològics per a la sostenibilitat dins la universitat (campus com a laboratoris)</a:t>
            </a:r>
          </a:p>
          <a:p>
            <a:pPr algn="just">
              <a:spcAft>
                <a:spcPts val="800"/>
              </a:spcAft>
              <a:buFont typeface="Wingdings" pitchFamily="2" charset="2"/>
              <a:buChar char="q"/>
            </a:pPr>
            <a:r>
              <a:rPr lang="ca-ES" sz="1200" cap="small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Promovent la participació i la recerca aplicada en educació en sostenibilitat i compromís social </a:t>
            </a:r>
          </a:p>
          <a:p>
            <a:pPr algn="just">
              <a:spcAft>
                <a:spcPts val="800"/>
              </a:spcAft>
              <a:buFont typeface="Wingdings" pitchFamily="2" charset="2"/>
              <a:buChar char="q"/>
            </a:pPr>
            <a:r>
              <a:rPr lang="ca-ES" sz="1200" cap="small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Donant suport a la política de sostenibilitat del rector de la UPC</a:t>
            </a:r>
          </a:p>
          <a:p>
            <a:pPr algn="just">
              <a:spcAft>
                <a:spcPts val="800"/>
              </a:spcAft>
              <a:buFont typeface="Wingdings" pitchFamily="2" charset="2"/>
              <a:buChar char="q"/>
            </a:pPr>
            <a:r>
              <a:rPr lang="ca-ES" sz="1200" cap="small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Participant en grups de treball i xarxes </a:t>
            </a:r>
            <a:endParaRPr lang="ca-ES" sz="1200" dirty="0" smtClean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8" name="Picture 2" descr="Universitat Politècnica de Catalun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9504" y="1106741"/>
            <a:ext cx="1410968" cy="522059"/>
          </a:xfrm>
          <a:prstGeom prst="rect">
            <a:avLst/>
          </a:prstGeom>
          <a:noFill/>
        </p:spPr>
      </p:pic>
      <p:sp>
        <p:nvSpPr>
          <p:cNvPr id="9" name="QuadreDeText 8"/>
          <p:cNvSpPr txBox="1"/>
          <p:nvPr/>
        </p:nvSpPr>
        <p:spPr>
          <a:xfrm>
            <a:off x="467544" y="4005064"/>
            <a:ext cx="4752528" cy="13542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300" cap="small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4 EIXOS ESTRATÈGICS TRANSVERSALS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1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200" cap="small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Governança </a:t>
            </a:r>
            <a:r>
              <a:rPr lang="ca-ES" sz="1200" cap="small" dirty="0">
                <a:solidFill>
                  <a:schemeClr val="tx1"/>
                </a:solidFill>
                <a:latin typeface="Franklin Gothic Book"/>
                <a:cs typeface="Franklin Gothic Book"/>
              </a:rPr>
              <a:t>i</a:t>
            </a:r>
            <a:r>
              <a:rPr lang="ca-ES" sz="1200" cap="small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 sostenibilitat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200" cap="small" dirty="0">
                <a:latin typeface="Franklin Gothic Book"/>
                <a:cs typeface="Franklin Gothic Book"/>
              </a:rPr>
              <a:t>Compro</a:t>
            </a:r>
            <a:r>
              <a:rPr lang="ca-ES" sz="1200" cap="small" dirty="0" smtClean="0">
                <a:latin typeface="Franklin Gothic Book"/>
                <a:cs typeface="Franklin Gothic Book"/>
              </a:rPr>
              <a:t>mís i interacció social: reivindicacions socials i ambientals</a:t>
            </a:r>
            <a:endParaRPr lang="ca-ES" sz="1200" cap="small" dirty="0" smtClean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200" cap="small" dirty="0" smtClean="0">
                <a:latin typeface="Franklin Gothic Book"/>
                <a:cs typeface="Franklin Gothic Book"/>
              </a:rPr>
              <a:t>Compromís i interacció social: campus com a </a:t>
            </a:r>
            <a:r>
              <a:rPr lang="ca-ES" sz="1200" i="1" cap="small" dirty="0" smtClean="0">
                <a:latin typeface="Franklin Gothic Book"/>
                <a:cs typeface="Franklin Gothic Book"/>
              </a:rPr>
              <a:t>living labs</a:t>
            </a:r>
            <a:endParaRPr lang="ca-ES" sz="1200" i="1" cap="small" dirty="0" smtClean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200" cap="small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Cultura i comportament sostenible de la comunitat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5580112" y="4005064"/>
            <a:ext cx="3240360" cy="2062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300" cap="small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6 EIXOS ESTRATÈGICS TEMÀTICS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1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200" cap="small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Energia i canvi climàtic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200" cap="small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Residus i emissions zero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200" cap="small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Salut, qualitat de l’aire i subministrament d’aliments orgànics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200" cap="small" dirty="0">
                <a:solidFill>
                  <a:schemeClr val="tx1"/>
                </a:solidFill>
                <a:latin typeface="Franklin Gothic Book"/>
                <a:cs typeface="Franklin Gothic Book"/>
              </a:rPr>
              <a:t>Consum responsable i serveis de qualitat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200" cap="small" dirty="0" smtClean="0">
                <a:latin typeface="Franklin Gothic Book"/>
                <a:cs typeface="Franklin Gothic Book"/>
              </a:rPr>
              <a:t>Cicle de l’aigua</a:t>
            </a:r>
            <a:endParaRPr lang="ca-ES" sz="1200" cap="small" dirty="0" smtClean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200" cap="small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Mobilitat i territori</a:t>
            </a:r>
            <a:endParaRPr lang="ca-ES" sz="1200" dirty="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17" name="Connector recte 16"/>
          <p:cNvCxnSpPr/>
          <p:nvPr/>
        </p:nvCxnSpPr>
        <p:spPr>
          <a:xfrm>
            <a:off x="467544" y="3933056"/>
            <a:ext cx="806489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arrodonit 17"/>
          <p:cNvSpPr/>
          <p:nvPr/>
        </p:nvSpPr>
        <p:spPr>
          <a:xfrm>
            <a:off x="6228184" y="620688"/>
            <a:ext cx="2304256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cap="small" dirty="0" smtClean="0">
                <a:solidFill>
                  <a:srgbClr val="007BC0"/>
                </a:solidFill>
                <a:latin typeface="Franklin Gothic Demi Cond" pitchFamily="34" charset="0"/>
              </a:rPr>
              <a:t>PLA UPC SOSTENIBLE</a:t>
            </a:r>
            <a:endParaRPr lang="ca-ES" sz="1600" cap="small" dirty="0">
              <a:solidFill>
                <a:srgbClr val="007BC0"/>
              </a:solidFill>
            </a:endParaRPr>
          </a:p>
        </p:txBody>
      </p:sp>
      <p:grpSp>
        <p:nvGrpSpPr>
          <p:cNvPr id="29" name="Agrupa 28"/>
          <p:cNvGrpSpPr/>
          <p:nvPr/>
        </p:nvGrpSpPr>
        <p:grpSpPr>
          <a:xfrm>
            <a:off x="971600" y="5733256"/>
            <a:ext cx="3672408" cy="840094"/>
            <a:chOff x="611560" y="5733256"/>
            <a:chExt cx="3672408" cy="840094"/>
          </a:xfrm>
        </p:grpSpPr>
        <p:pic>
          <p:nvPicPr>
            <p:cNvPr id="13" name="step.jpg" descr="F:\Pla Comunicacio 2011\ppt presentacio ISUPC\imatges\step.jpg"/>
            <p:cNvPicPr>
              <a:picLocks noChangeAspect="1"/>
            </p:cNvPicPr>
            <p:nvPr/>
          </p:nvPicPr>
          <p:blipFill>
            <a:blip r:embed="rId4" r:link="rId5" cstate="print"/>
            <a:stretch>
              <a:fillRect/>
            </a:stretch>
          </p:blipFill>
          <p:spPr>
            <a:xfrm>
              <a:off x="2051720" y="6237312"/>
              <a:ext cx="1008112" cy="336038"/>
            </a:xfrm>
            <a:prstGeom prst="rect">
              <a:avLst/>
            </a:prstGeom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mapa sostenibilitat.png" descr="F:\Pla Comunicacio 2011\ppt presentacio ISUPC\imatges\mapa sostenibilitat.png"/>
            <p:cNvPicPr>
              <a:picLocks noChangeAspect="1"/>
            </p:cNvPicPr>
            <p:nvPr/>
          </p:nvPicPr>
          <p:blipFill>
            <a:blip r:embed="rId6" r:link="rId7" cstate="print"/>
            <a:stretch>
              <a:fillRect/>
            </a:stretch>
          </p:blipFill>
          <p:spPr>
            <a:xfrm>
              <a:off x="3275856" y="6237312"/>
              <a:ext cx="1008112" cy="336038"/>
            </a:xfrm>
            <a:prstGeom prst="rect">
              <a:avLst/>
            </a:prstGeom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master.png" descr="F:\Pla Comunicacio 2011\ppt presentacio ISUPC\imatges\master.png"/>
            <p:cNvPicPr>
              <a:picLocks noChangeAspect="1"/>
            </p:cNvPicPr>
            <p:nvPr/>
          </p:nvPicPr>
          <p:blipFill>
            <a:blip r:embed="rId8" r:link="rId9" cstate="print"/>
            <a:stretch>
              <a:fillRect/>
            </a:stretch>
          </p:blipFill>
          <p:spPr>
            <a:xfrm>
              <a:off x="1813966" y="5733256"/>
              <a:ext cx="1029842" cy="343281"/>
            </a:xfrm>
            <a:prstGeom prst="rect">
              <a:avLst/>
            </a:prstGeom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matge 15" descr="banner seminari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560" y="6237312"/>
              <a:ext cx="1224136" cy="3322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Imatge 20" descr="banner llavor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1560" y="5733256"/>
              <a:ext cx="1002407" cy="3341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logo_sirena.png" descr="F:\Pla Comunicacio 2011\ppt presentacio ISUPC\imatges\logo_sirena.png"/>
            <p:cNvPicPr>
              <a:picLocks noChangeAspect="1"/>
            </p:cNvPicPr>
            <p:nvPr/>
          </p:nvPicPr>
          <p:blipFill>
            <a:blip r:embed="rId12" r:link="rId13" cstate="print"/>
            <a:stretch>
              <a:fillRect/>
            </a:stretch>
          </p:blipFill>
          <p:spPr>
            <a:xfrm>
              <a:off x="3059832" y="5877272"/>
              <a:ext cx="936104" cy="138439"/>
            </a:xfrm>
            <a:prstGeom prst="rect">
              <a:avLst/>
            </a:prstGeom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4" name="Connector angular 23"/>
          <p:cNvCxnSpPr/>
          <p:nvPr/>
        </p:nvCxnSpPr>
        <p:spPr>
          <a:xfrm>
            <a:off x="2987824" y="5589240"/>
            <a:ext cx="1800200" cy="1080120"/>
          </a:xfrm>
          <a:prstGeom prst="bentConnector3">
            <a:avLst>
              <a:gd name="adj1" fmla="val 100060"/>
            </a:avLst>
          </a:prstGeom>
          <a:ln w="31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9512" y="4899938"/>
            <a:ext cx="4392488" cy="1553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395536" y="3480882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MAPA DE RECERCA UPC SOSTENIBLE</a:t>
            </a:r>
          </a:p>
          <a:p>
            <a:pPr algn="just"/>
            <a:r>
              <a:rPr lang="ca-ES" sz="1100" dirty="0" smtClean="0">
                <a:latin typeface="Franklin Gothic Book"/>
                <a:cs typeface="Franklin Gothic Book"/>
              </a:rPr>
              <a:t>Motor de cerca sobre investigadors i grups de la UPC amb el qual es pretén recollir informació sobre les capacitats de recerca i innovació docent pel que fa a problemes relacionats amb la sostenibilitat</a:t>
            </a:r>
            <a:endParaRPr lang="ca-ES" sz="1100" dirty="0">
              <a:latin typeface="Franklin Gothic Book"/>
              <a:cs typeface="Franklin Gothic Book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395536" y="155679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LLAVORS DE SOSTENIBILITAT</a:t>
            </a:r>
          </a:p>
          <a:p>
            <a:r>
              <a:rPr lang="ca-ES" sz="1100" dirty="0" smtClean="0">
                <a:latin typeface="Franklin Gothic Book"/>
                <a:cs typeface="Franklin Gothic Book"/>
              </a:rPr>
              <a:t>Propostes de projectes i activitats per ensenyar recerca en innovació, gestió i sostenibilitat</a:t>
            </a:r>
            <a:endParaRPr lang="ca-ES" sz="1100" dirty="0">
              <a:latin typeface="Franklin Gothic Book"/>
              <a:cs typeface="Franklin Gothic Book"/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395536" y="22048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Concurs d’idees sostenibles I ambientals</a:t>
            </a:r>
          </a:p>
          <a:p>
            <a:pPr algn="just"/>
            <a:r>
              <a:rPr lang="ca-ES" sz="1100" dirty="0" smtClean="0">
                <a:latin typeface="Franklin Gothic Book"/>
                <a:cs typeface="Franklin Gothic Book"/>
              </a:rPr>
              <a:t>Idees per promoure accions innovadores que contribueixin a avançar cap a un nou model de desenvolupament d’acord amb els Objectius del Mil·lenni</a:t>
            </a:r>
          </a:p>
        </p:txBody>
      </p:sp>
      <p:sp>
        <p:nvSpPr>
          <p:cNvPr id="17" name="QuadreDeText 16"/>
          <p:cNvSpPr txBox="1"/>
          <p:nvPr/>
        </p:nvSpPr>
        <p:spPr>
          <a:xfrm>
            <a:off x="395536" y="119675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cap="small" dirty="0" smtClean="0">
                <a:latin typeface="Franklin Gothic Book"/>
                <a:cs typeface="Franklin Gothic Book"/>
              </a:rPr>
              <a:t>LA UPC COM A COMUNITAT </a:t>
            </a:r>
            <a:r>
              <a:rPr lang="ca-ES" sz="1400" i="1" cap="small" dirty="0" smtClean="0">
                <a:latin typeface="Franklin Gothic Book"/>
                <a:cs typeface="Franklin Gothic Book"/>
              </a:rPr>
              <a:t>LIVING LAB</a:t>
            </a:r>
            <a:endParaRPr lang="ca-ES" sz="1400" i="1" cap="small" dirty="0">
              <a:latin typeface="Franklin Gothic Book"/>
              <a:cs typeface="Franklin Gothic Book"/>
            </a:endParaRPr>
          </a:p>
        </p:txBody>
      </p:sp>
      <p:pic>
        <p:nvPicPr>
          <p:cNvPr id="23" name="Imatge 22" descr="web SIRENA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5516" y="1988840"/>
            <a:ext cx="1634956" cy="119123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adreDeText 24"/>
          <p:cNvSpPr txBox="1"/>
          <p:nvPr/>
        </p:nvSpPr>
        <p:spPr>
          <a:xfrm>
            <a:off x="4355976" y="1460684"/>
            <a:ext cx="24482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ca-ES" sz="110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100" dirty="0" smtClean="0">
                <a:latin typeface="Franklin Gothic Book"/>
                <a:cs typeface="Franklin Gothic Book"/>
              </a:rPr>
              <a:t>Informes d’avaluació sobre consum d’energia, gas i aigua i el seu impacte ambiental (emissions) a la UPC</a:t>
            </a:r>
          </a:p>
        </p:txBody>
      </p:sp>
      <p:sp>
        <p:nvSpPr>
          <p:cNvPr id="27" name="QuadreDeText 26"/>
          <p:cNvSpPr txBox="1"/>
          <p:nvPr/>
        </p:nvSpPr>
        <p:spPr>
          <a:xfrm>
            <a:off x="4355976" y="220108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90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SIRENA</a:t>
            </a:r>
          </a:p>
          <a:p>
            <a:pPr algn="r"/>
            <a:r>
              <a:rPr lang="ca-ES" sz="900" dirty="0" smtClean="0">
                <a:latin typeface="Franklin Gothic Book"/>
                <a:cs typeface="Franklin Gothic Book"/>
              </a:rPr>
              <a:t>Eina per reduir el consum de recursos i l’impacte ambiental dels edificis de la Universitat mitjançant la informació</a:t>
            </a:r>
            <a:endParaRPr lang="ca-ES" sz="900" dirty="0">
              <a:latin typeface="Franklin Gothic Book"/>
              <a:cs typeface="Franklin Gothic Book"/>
            </a:endParaRPr>
          </a:p>
        </p:txBody>
      </p:sp>
      <p:sp>
        <p:nvSpPr>
          <p:cNvPr id="28" name="QuadreDeText 27"/>
          <p:cNvSpPr txBox="1"/>
          <p:nvPr/>
        </p:nvSpPr>
        <p:spPr>
          <a:xfrm>
            <a:off x="4608004" y="3015823"/>
            <a:ext cx="39244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400" cap="small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ALTRES ACCIONS I ACTIVITATS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10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100" dirty="0" smtClean="0">
                <a:latin typeface="Franklin Gothic Book"/>
                <a:cs typeface="Franklin Gothic Book"/>
              </a:rPr>
              <a:t>Seminaris de recerca de l’IS.UPC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10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100" dirty="0" smtClean="0">
                <a:latin typeface="Franklin Gothic Book"/>
                <a:cs typeface="Franklin Gothic Book"/>
              </a:rPr>
              <a:t>Coordinació, edició i difusió del </a:t>
            </a:r>
            <a:r>
              <a:rPr lang="ca-ES" sz="1100" i="1" dirty="0" smtClean="0">
                <a:latin typeface="Franklin Gothic Book"/>
                <a:cs typeface="Franklin Gothic Book"/>
              </a:rPr>
              <a:t>Butlletí UPC Sostenible 2015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100" i="1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100" dirty="0" smtClean="0">
                <a:latin typeface="Franklin Gothic Book"/>
                <a:cs typeface="Franklin Gothic Book"/>
              </a:rPr>
              <a:t>Difusió i promoció del Pla a través de les escoles i centres de la UPC</a:t>
            </a:r>
            <a:endParaRPr lang="ca-ES" sz="1100" i="1" dirty="0">
              <a:latin typeface="Franklin Gothic Book"/>
              <a:cs typeface="Franklin Gothic Book"/>
            </a:endParaRPr>
          </a:p>
        </p:txBody>
      </p:sp>
      <p:pic>
        <p:nvPicPr>
          <p:cNvPr id="30" name="Imatge 29" descr="15è Concurs idees ambientals 2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2513" y="2348880"/>
            <a:ext cx="619407" cy="9807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Connector angular 32"/>
          <p:cNvCxnSpPr/>
          <p:nvPr/>
        </p:nvCxnSpPr>
        <p:spPr>
          <a:xfrm flipV="1">
            <a:off x="395536" y="4221088"/>
            <a:ext cx="8424936" cy="504056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QuadreDeText 34"/>
          <p:cNvSpPr txBox="1"/>
          <p:nvPr/>
        </p:nvSpPr>
        <p:spPr>
          <a:xfrm>
            <a:off x="4716016" y="5085184"/>
            <a:ext cx="28083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100" dirty="0" smtClean="0">
                <a:latin typeface="Franklin Gothic Book"/>
                <a:cs typeface="Franklin Gothic Book"/>
              </a:rPr>
              <a:t> Premis preuniversitaris d’Arquitectura, Ciència i Tecnologies Sostenibles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100" dirty="0" smtClean="0">
                <a:latin typeface="Franklin Gothic Book"/>
                <a:cs typeface="Franklin Gothic Book"/>
              </a:rPr>
              <a:t> Suport a la xarxa Estratègia Catalana Residu Zero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100" dirty="0" smtClean="0">
                <a:latin typeface="Franklin Gothic Book"/>
                <a:cs typeface="Franklin Gothic Book"/>
              </a:rPr>
              <a:t> Suport a la xarxa espanyola Educació per al Desenvolupament</a:t>
            </a:r>
            <a:endParaRPr lang="ca-ES" sz="1100" dirty="0">
              <a:latin typeface="Franklin Gothic Book"/>
              <a:cs typeface="Franklin Gothic Book"/>
            </a:endParaRPr>
          </a:p>
        </p:txBody>
      </p:sp>
      <p:sp>
        <p:nvSpPr>
          <p:cNvPr id="36" name="QuadreDeText 35"/>
          <p:cNvSpPr txBox="1"/>
          <p:nvPr/>
        </p:nvSpPr>
        <p:spPr>
          <a:xfrm>
            <a:off x="4716016" y="459216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cap="small" dirty="0" smtClean="0">
                <a:latin typeface="Franklin Gothic Book"/>
                <a:cs typeface="Franklin Gothic Book"/>
              </a:rPr>
              <a:t>L’IS.UPC TAMBÉ PARTICIPA EN:</a:t>
            </a:r>
            <a:endParaRPr lang="ca-ES" sz="1400" cap="small" dirty="0">
              <a:latin typeface="Franklin Gothic Book"/>
              <a:cs typeface="Franklin Gothic Book"/>
            </a:endParaRPr>
          </a:p>
        </p:txBody>
      </p:sp>
      <p:pic>
        <p:nvPicPr>
          <p:cNvPr id="37" name="Imatge 36" descr="informe Progre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816" y="5154577"/>
            <a:ext cx="845816" cy="1196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9" name="QuadreDeText 38"/>
          <p:cNvSpPr txBox="1"/>
          <p:nvPr/>
        </p:nvSpPr>
        <p:spPr>
          <a:xfrm>
            <a:off x="1403648" y="5082569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ca-ES" sz="140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>
                <a:latin typeface="Franklin Gothic Book"/>
                <a:cs typeface="Franklin Gothic Book"/>
              </a:rPr>
              <a:t>R</a:t>
            </a:r>
            <a:r>
              <a:rPr lang="ca-ES" sz="1400" dirty="0" smtClean="0">
                <a:latin typeface="Franklin Gothic Book"/>
                <a:cs typeface="Franklin Gothic Book"/>
              </a:rPr>
              <a:t>esponsabilitat social a la UPC </a:t>
            </a:r>
          </a:p>
        </p:txBody>
      </p:sp>
      <p:sp>
        <p:nvSpPr>
          <p:cNvPr id="32" name="QuadreDeText 31"/>
          <p:cNvSpPr txBox="1"/>
          <p:nvPr/>
        </p:nvSpPr>
        <p:spPr>
          <a:xfrm>
            <a:off x="1403648" y="5442609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100" dirty="0" smtClean="0">
                <a:latin typeface="Franklin Gothic Book"/>
                <a:cs typeface="Franklin Gothic Book"/>
              </a:rPr>
              <a:t>L’IS.UPC és part de l’estructura funcional de l’RSC i porta a terme la publicació </a:t>
            </a:r>
            <a:r>
              <a:rPr lang="ca-ES" sz="1100" dirty="0">
                <a:latin typeface="Franklin Gothic Book"/>
                <a:cs typeface="Franklin Gothic Book"/>
              </a:rPr>
              <a:t>de </a:t>
            </a:r>
            <a:r>
              <a:rPr lang="ca-ES" sz="1100" dirty="0" smtClean="0">
                <a:latin typeface="Franklin Gothic Book"/>
                <a:cs typeface="Franklin Gothic Book"/>
              </a:rPr>
              <a:t>l’Informe de progrés del pacte mundial sobre sostenibilitat i medi ambient de la UPC</a:t>
            </a:r>
            <a:endParaRPr lang="ca-ES" dirty="0">
              <a:latin typeface="Franklin Gothic Book"/>
              <a:cs typeface="Franklin Gothic Book"/>
            </a:endParaRPr>
          </a:p>
        </p:txBody>
      </p:sp>
      <p:pic>
        <p:nvPicPr>
          <p:cNvPr id="34" name="Imatge 33" descr="DSC04239 bis 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5226585"/>
            <a:ext cx="1403648" cy="944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Universitat Politècnica de Cataluny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106741"/>
            <a:ext cx="1410968" cy="522059"/>
          </a:xfrm>
          <a:prstGeom prst="rect">
            <a:avLst/>
          </a:prstGeom>
          <a:noFill/>
        </p:spPr>
      </p:pic>
      <p:sp>
        <p:nvSpPr>
          <p:cNvPr id="29" name="Rectangle arrodonit 28"/>
          <p:cNvSpPr/>
          <p:nvPr/>
        </p:nvSpPr>
        <p:spPr>
          <a:xfrm>
            <a:off x="6228184" y="620688"/>
            <a:ext cx="2304256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cap="small" dirty="0" smtClean="0">
                <a:solidFill>
                  <a:srgbClr val="007BC0"/>
                </a:solidFill>
                <a:latin typeface="Franklin Gothic Demi Cond" pitchFamily="34" charset="0"/>
              </a:rPr>
              <a:t>PLA UPC SOSTENIBLE</a:t>
            </a:r>
            <a:endParaRPr lang="ca-ES" sz="1600" cap="small" dirty="0">
              <a:solidFill>
                <a:srgbClr val="007B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Imagen" descr="UPC-CEI-positiu-p3005-interior-blanc.png"/>
          <p:cNvPicPr>
            <a:picLocks noChangeAspect="1"/>
          </p:cNvPicPr>
          <p:nvPr/>
        </p:nvPicPr>
        <p:blipFill rotWithShape="1">
          <a:blip r:embed="rId3" cstate="print"/>
          <a:srcRect l="22702" t="67560" r="5366"/>
          <a:stretch/>
        </p:blipFill>
        <p:spPr bwMode="auto">
          <a:xfrm>
            <a:off x="2625351" y="3682828"/>
            <a:ext cx="3889964" cy="58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3578"/>
            <a:ext cx="60769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6136" y="5151095"/>
            <a:ext cx="2719014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s-ES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is.upc.edu</a:t>
            </a:r>
            <a:endParaRPr lang="es-ES" sz="4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ola UPC2.png" descr="F:\Pla Comunicacio 2011\ppt presentacio ISUPC\imatges\bola UPC2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5292080" y="2671523"/>
            <a:ext cx="3851920" cy="4186476"/>
          </a:xfrm>
          <a:prstGeom prst="rect">
            <a:avLst/>
          </a:prstGeom>
        </p:spPr>
      </p:pic>
      <p:sp>
        <p:nvSpPr>
          <p:cNvPr id="4" name="1 Marcador de texto"/>
          <p:cNvSpPr txBox="1">
            <a:spLocks/>
          </p:cNvSpPr>
          <p:nvPr/>
        </p:nvSpPr>
        <p:spPr bwMode="auto">
          <a:xfrm>
            <a:off x="539552" y="5517232"/>
            <a:ext cx="3312368" cy="1126462"/>
          </a:xfrm>
          <a:prstGeom prst="rect">
            <a:avLst/>
          </a:prstGeom>
          <a:gradFill flip="none" rotWithShape="1">
            <a:gsLst>
              <a:gs pos="0">
                <a:srgbClr val="007BC0">
                  <a:tint val="66000"/>
                  <a:satMod val="160000"/>
                </a:srgbClr>
              </a:gs>
              <a:gs pos="50000">
                <a:srgbClr val="007BC0">
                  <a:tint val="44500"/>
                  <a:satMod val="160000"/>
                </a:srgbClr>
              </a:gs>
              <a:gs pos="100000">
                <a:srgbClr val="007B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n-US" sz="1200" b="1" kern="0" dirty="0" smtClean="0">
                <a:latin typeface="Franklin Gothic Book"/>
                <a:cs typeface="Franklin Gothic Book"/>
              </a:rPr>
              <a:t>69 </a:t>
            </a:r>
            <a:r>
              <a:rPr lang="ca-ES" sz="1200" kern="0" dirty="0" smtClean="0">
                <a:latin typeface="Franklin Gothic Book"/>
                <a:cs typeface="Franklin Gothic Book"/>
              </a:rPr>
              <a:t>programes de grau</a:t>
            </a:r>
          </a:p>
          <a:p>
            <a:pPr eaLnBrk="0" hangingPunct="0">
              <a:spcBef>
                <a:spcPct val="20000"/>
              </a:spcBef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ca-ES" sz="1200" b="1" kern="0" dirty="0" smtClean="0">
                <a:latin typeface="Franklin Gothic Book"/>
                <a:cs typeface="Franklin Gothic Book"/>
              </a:rPr>
              <a:t>63 </a:t>
            </a:r>
            <a:r>
              <a:rPr lang="ca-ES" sz="1200" kern="0" dirty="0" smtClean="0">
                <a:latin typeface="Franklin Gothic Book"/>
                <a:cs typeface="Franklin Gothic Book"/>
              </a:rPr>
              <a:t>programes de màster</a:t>
            </a:r>
          </a:p>
          <a:p>
            <a:pPr eaLnBrk="0" hangingPunct="0">
              <a:spcBef>
                <a:spcPct val="20000"/>
              </a:spcBef>
              <a:buClr>
                <a:srgbClr val="007ABE"/>
              </a:buClr>
              <a:defRPr/>
            </a:pPr>
            <a:r>
              <a:rPr lang="ca-ES" sz="1200" b="1" kern="0" dirty="0" smtClean="0">
                <a:latin typeface="Franklin Gothic Book"/>
                <a:cs typeface="Franklin Gothic Book"/>
              </a:rPr>
              <a:t>87 </a:t>
            </a:r>
            <a:r>
              <a:rPr lang="ca-ES" sz="1200" kern="0" dirty="0" smtClean="0">
                <a:latin typeface="Franklin Gothic Book"/>
                <a:cs typeface="Franklin Gothic Book"/>
              </a:rPr>
              <a:t>convenis de titulació doble amb </a:t>
            </a:r>
            <a:r>
              <a:rPr lang="ca-ES" sz="1200" b="1" kern="0" dirty="0" smtClean="0">
                <a:latin typeface="Franklin Gothic Book"/>
                <a:cs typeface="Franklin Gothic Book"/>
              </a:rPr>
              <a:t>51 </a:t>
            </a:r>
            <a:r>
              <a:rPr lang="ca-ES" sz="1200" kern="0" dirty="0" smtClean="0">
                <a:latin typeface="Franklin Gothic Book"/>
                <a:cs typeface="Franklin Gothic Book"/>
              </a:rPr>
              <a:t>universitats estrangeres</a:t>
            </a:r>
          </a:p>
          <a:p>
            <a:pPr eaLnBrk="0" hangingPunct="0">
              <a:spcBef>
                <a:spcPct val="20000"/>
              </a:spcBef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ca-ES" sz="1200" b="1" kern="0" dirty="0" smtClean="0">
                <a:latin typeface="Franklin Gothic Book"/>
                <a:cs typeface="Franklin Gothic Book"/>
              </a:rPr>
              <a:t>274 </a:t>
            </a:r>
            <a:r>
              <a:rPr lang="ca-ES" sz="1200" kern="0" dirty="0" smtClean="0">
                <a:latin typeface="Franklin Gothic Book"/>
                <a:cs typeface="Franklin Gothic Book"/>
              </a:rPr>
              <a:t>tesis doctorals defensades </a:t>
            </a:r>
            <a:endParaRPr lang="ca-ES" sz="1200" kern="0" dirty="0">
              <a:latin typeface="Franklin Gothic Book"/>
              <a:cs typeface="Franklin Gothic Book"/>
            </a:endParaRPr>
          </a:p>
        </p:txBody>
      </p:sp>
      <p:pic>
        <p:nvPicPr>
          <p:cNvPr id="6" name="3 Marcador de contenido" descr="la upc al mó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1052736"/>
            <a:ext cx="3242536" cy="2664296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1880" y="1031394"/>
            <a:ext cx="4536504" cy="669414"/>
          </a:xfrm>
          <a:prstGeom prst="rect">
            <a:avLst/>
          </a:prstGeom>
          <a:solidFill>
            <a:srgbClr val="007AB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4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Institució pública d’educació superior i recerca</a:t>
            </a:r>
            <a:r>
              <a:rPr lang="ca-ES" sz="1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a-ES" sz="11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Especialitzada en els camps de l’arquitectura, la ciència I l’enginyeria</a:t>
            </a:r>
            <a:endParaRPr lang="ca-ES" sz="11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283968" y="1755973"/>
            <a:ext cx="4536504" cy="1492716"/>
          </a:xfrm>
          <a:prstGeom prst="rect">
            <a:avLst/>
          </a:prstGeom>
          <a:noFill/>
          <a:ln w="9525">
            <a:solidFill>
              <a:srgbClr val="007AB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1300" dirty="0" smtClean="0">
                <a:latin typeface="Franklin Gothic Book"/>
                <a:cs typeface="Franklin Gothic Book"/>
              </a:rPr>
              <a:t>Nucli d’atracció de talent, innovació, transferència de tecnologia i desenvolupament regional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ca-ES" sz="1300" dirty="0" smtClean="0">
                <a:latin typeface="Franklin Gothic Book"/>
                <a:cs typeface="Franklin Gothic Book"/>
              </a:rPr>
              <a:t>2009: </a:t>
            </a:r>
            <a:r>
              <a:rPr lang="ca-ES" sz="1300" b="1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Barcelona</a:t>
            </a:r>
            <a:r>
              <a:rPr lang="ca-ES" sz="13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300" b="1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Knowledge Campus (BKC)</a:t>
            </a:r>
            <a:r>
              <a:rPr lang="ca-ES" sz="1300" dirty="0" smtClean="0">
                <a:latin typeface="Franklin Gothic Book"/>
                <a:cs typeface="Franklin Gothic Book"/>
              </a:rPr>
              <a:t>, un projecte que es desenvolupa conjuntament amb la Universitat de Barcelona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ca-ES" sz="1300" dirty="0" smtClean="0">
                <a:latin typeface="Franklin Gothic Book"/>
                <a:cs typeface="Franklin Gothic Book"/>
              </a:rPr>
              <a:t>2011: Campus d’Excel·lència amb el </a:t>
            </a:r>
            <a:r>
              <a:rPr lang="ca-ES" sz="1300" b="1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projecte Campus Energia</a:t>
            </a:r>
            <a:endParaRPr lang="ca-ES" sz="1300" dirty="0">
              <a:solidFill>
                <a:srgbClr val="007BC0"/>
              </a:solidFill>
              <a:latin typeface="Franklin Gothic Book"/>
              <a:cs typeface="Franklin Gothic Book"/>
            </a:endParaRPr>
          </a:p>
        </p:txBody>
      </p:sp>
      <p:sp>
        <p:nvSpPr>
          <p:cNvPr id="9" name="1 Marcador de texto"/>
          <p:cNvSpPr txBox="1">
            <a:spLocks/>
          </p:cNvSpPr>
          <p:nvPr/>
        </p:nvSpPr>
        <p:spPr>
          <a:xfrm>
            <a:off x="1907704" y="3411694"/>
            <a:ext cx="2088232" cy="720197"/>
          </a:xfrm>
          <a:prstGeom prst="rect">
            <a:avLst/>
          </a:prstGeom>
          <a:solidFill>
            <a:schemeClr val="bg1"/>
          </a:solidFill>
          <a:ln>
            <a:solidFill>
              <a:srgbClr val="007AB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Tx/>
              <a:tabLst/>
              <a:defRPr/>
            </a:pPr>
            <a:r>
              <a:rPr kumimoji="0" lang="en-US" sz="1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cs typeface="Franklin Gothic Book"/>
              </a:rPr>
              <a:t>23 </a:t>
            </a:r>
            <a:r>
              <a:rPr kumimoji="0" lang="ca-ES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cs typeface="Franklin Gothic Book"/>
              </a:rPr>
              <a:t>escoles en </a:t>
            </a:r>
            <a:r>
              <a:rPr kumimoji="0" lang="ca-ES" sz="1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cs typeface="Franklin Gothic Book"/>
              </a:rPr>
              <a:t>8</a:t>
            </a:r>
            <a:r>
              <a:rPr kumimoji="0" lang="ca-ES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</a:t>
            </a:r>
            <a:r>
              <a:rPr lang="ca-ES" sz="1200" kern="0" dirty="0" smtClean="0">
                <a:latin typeface="Franklin Gothic Book"/>
                <a:cs typeface="Franklin Gothic Book"/>
              </a:rPr>
              <a:t>campus</a:t>
            </a:r>
          </a:p>
          <a:p>
            <a:pPr lvl="0" eaLnBrk="0" hangingPunct="0">
              <a:spcBef>
                <a:spcPct val="20000"/>
              </a:spcBef>
              <a:buClr>
                <a:srgbClr val="007ABE"/>
              </a:buClr>
              <a:defRPr/>
            </a:pPr>
            <a:r>
              <a:rPr lang="ca-ES" sz="1200" b="1" kern="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42 </a:t>
            </a:r>
            <a:r>
              <a:rPr lang="ca-ES" sz="1200" kern="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departaments</a:t>
            </a:r>
          </a:p>
          <a:p>
            <a:pPr lvl="0" eaLnBrk="0" hangingPunct="0">
              <a:spcBef>
                <a:spcPct val="20000"/>
              </a:spcBef>
              <a:buClr>
                <a:srgbClr val="007ABE"/>
              </a:buClr>
              <a:defRPr/>
            </a:pPr>
            <a:r>
              <a:rPr lang="ca-ES" sz="1200" b="1" kern="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6 </a:t>
            </a:r>
            <a:r>
              <a:rPr lang="ca-ES" sz="1200" kern="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instituts de recerca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60032" y="3356992"/>
            <a:ext cx="3960440" cy="19805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3200" b="1" dirty="0">
              <a:solidFill>
                <a:srgbClr val="993366"/>
              </a:solidFill>
              <a:latin typeface="Franklin Gothic Book"/>
              <a:cs typeface="Franklin Gothic Book"/>
            </a:endParaRPr>
          </a:p>
        </p:txBody>
      </p:sp>
      <p:sp>
        <p:nvSpPr>
          <p:cNvPr id="13" name="1 Marcador de texto"/>
          <p:cNvSpPr txBox="1">
            <a:spLocks/>
          </p:cNvSpPr>
          <p:nvPr/>
        </p:nvSpPr>
        <p:spPr bwMode="auto">
          <a:xfrm>
            <a:off x="4932040" y="4221088"/>
            <a:ext cx="2880320" cy="926407"/>
          </a:xfrm>
          <a:prstGeom prst="rect">
            <a:avLst/>
          </a:prstGeom>
          <a:noFill/>
          <a:ln w="9525">
            <a:solidFill>
              <a:srgbClr val="007AB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ca-ES" sz="1300" b="1" kern="0" dirty="0" smtClean="0">
                <a:latin typeface="Franklin Gothic Book"/>
                <a:cs typeface="Franklin Gothic Book"/>
              </a:rPr>
              <a:t>2.780</a:t>
            </a:r>
            <a:r>
              <a:rPr lang="ca-ES" sz="1000" kern="0" dirty="0" smtClean="0">
                <a:latin typeface="Franklin Gothic Book"/>
                <a:cs typeface="Franklin Gothic Book"/>
              </a:rPr>
              <a:t>  </a:t>
            </a:r>
            <a:r>
              <a:rPr lang="ca-ES" sz="1000" dirty="0" smtClean="0">
                <a:latin typeface="Franklin Gothic Book"/>
                <a:cs typeface="Franklin Gothic Book"/>
              </a:rPr>
              <a:t>membres del personal docent i investigador (59 % doctorats)</a:t>
            </a:r>
          </a:p>
          <a:p>
            <a:pPr eaLnBrk="0" hangingPunct="0">
              <a:spcBef>
                <a:spcPct val="20000"/>
              </a:spcBef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ca-ES" sz="1300" b="1" kern="0" dirty="0" smtClean="0">
                <a:latin typeface="Franklin Gothic Book"/>
                <a:cs typeface="Franklin Gothic Book"/>
              </a:rPr>
              <a:t>1.694</a:t>
            </a:r>
            <a:r>
              <a:rPr lang="ca-ES" sz="1600" b="1" kern="0" dirty="0" smtClean="0">
                <a:latin typeface="Franklin Gothic Book"/>
                <a:cs typeface="Franklin Gothic Book"/>
              </a:rPr>
              <a:t> </a:t>
            </a:r>
            <a:r>
              <a:rPr lang="ca-ES" sz="1000" dirty="0" smtClean="0">
                <a:latin typeface="Franklin Gothic Book"/>
                <a:cs typeface="Franklin Gothic Book"/>
              </a:rPr>
              <a:t>membres del personal </a:t>
            </a:r>
            <a:endParaRPr lang="ca-ES" sz="1000" dirty="0" smtClean="0">
              <a:latin typeface="Franklin Gothic Book"/>
              <a:cs typeface="Franklin Gothic Book"/>
            </a:endParaRPr>
          </a:p>
          <a:p>
            <a:pPr eaLnBrk="0" hangingPunct="0">
              <a:spcBef>
                <a:spcPct val="20000"/>
              </a:spcBef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ca-ES" sz="1000" dirty="0" smtClean="0">
                <a:latin typeface="Franklin Gothic Book"/>
                <a:cs typeface="Franklin Gothic Book"/>
              </a:rPr>
              <a:t>d’administració </a:t>
            </a:r>
            <a:r>
              <a:rPr lang="ca-ES" sz="1000" dirty="0" smtClean="0">
                <a:latin typeface="Franklin Gothic Book"/>
                <a:cs typeface="Franklin Gothic Book"/>
              </a:rPr>
              <a:t>i serveis </a:t>
            </a:r>
          </a:p>
        </p:txBody>
      </p:sp>
      <p:sp>
        <p:nvSpPr>
          <p:cNvPr id="14" name="1 Marcador de texto"/>
          <p:cNvSpPr txBox="1">
            <a:spLocks/>
          </p:cNvSpPr>
          <p:nvPr/>
        </p:nvSpPr>
        <p:spPr bwMode="auto">
          <a:xfrm>
            <a:off x="6660232" y="3429000"/>
            <a:ext cx="2088232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ca-ES" sz="1300" b="1" kern="0" dirty="0">
                <a:latin typeface="Franklin Gothic Book"/>
                <a:cs typeface="Franklin Gothic Book"/>
              </a:rPr>
              <a:t>126</a:t>
            </a:r>
            <a:r>
              <a:rPr lang="ca-ES" sz="1600" b="1" kern="0" dirty="0">
                <a:latin typeface="Franklin Gothic Book"/>
                <a:cs typeface="Franklin Gothic Book"/>
              </a:rPr>
              <a:t> </a:t>
            </a:r>
            <a:r>
              <a:rPr lang="ca-ES" sz="1000" dirty="0" smtClean="0">
                <a:latin typeface="Franklin Gothic Book"/>
                <a:cs typeface="Franklin Gothic Book"/>
              </a:rPr>
              <a:t>grups de recerca reconeguts per la Generalitat de Catalunya</a:t>
            </a:r>
          </a:p>
        </p:txBody>
      </p:sp>
      <p:sp>
        <p:nvSpPr>
          <p:cNvPr id="15" name="1 Marcador de texto"/>
          <p:cNvSpPr txBox="1">
            <a:spLocks/>
          </p:cNvSpPr>
          <p:nvPr/>
        </p:nvSpPr>
        <p:spPr bwMode="auto">
          <a:xfrm>
            <a:off x="7596336" y="4293096"/>
            <a:ext cx="1152128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7AB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ca-ES" sz="1300" b="1" kern="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19</a:t>
            </a:r>
            <a:r>
              <a:rPr lang="ca-ES" sz="1400" b="1" kern="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000" dirty="0" smtClean="0">
                <a:latin typeface="Franklin Gothic Book"/>
                <a:cs typeface="Franklin Gothic Book"/>
              </a:rPr>
              <a:t>centres de recerca que pertanyen a la xarxa TECNIO</a:t>
            </a:r>
            <a:endParaRPr lang="ca-ES" sz="1000" dirty="0">
              <a:latin typeface="Franklin Gothic Book"/>
              <a:cs typeface="Franklin Gothic Book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3450900"/>
            <a:ext cx="720080" cy="4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4048" y="3447743"/>
            <a:ext cx="720080" cy="4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644008" y="5612467"/>
            <a:ext cx="2664296" cy="984885"/>
          </a:xfrm>
          <a:prstGeom prst="rect">
            <a:avLst/>
          </a:prstGeom>
          <a:noFill/>
          <a:ln w="3175">
            <a:solidFill>
              <a:srgbClr val="007ABE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dirty="0" smtClean="0">
                <a:latin typeface="Franklin Gothic Book"/>
                <a:cs typeface="Franklin Gothic Book"/>
              </a:rPr>
              <a:t>Projectes de recerca i innovació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dirty="0" smtClean="0">
                <a:latin typeface="Franklin Gothic Book"/>
                <a:cs typeface="Franklin Gothic Book"/>
              </a:rPr>
              <a:t>Empreses de base tecnològica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dirty="0" smtClean="0">
                <a:latin typeface="Franklin Gothic Book"/>
                <a:cs typeface="Franklin Gothic Book"/>
              </a:rPr>
              <a:t>Empreses derivades i empreses emergents </a:t>
            </a:r>
            <a:endParaRPr lang="ca-ES" sz="1200" dirty="0">
              <a:latin typeface="Franklin Gothic Book"/>
              <a:cs typeface="Franklin Gothic Book"/>
            </a:endParaRPr>
          </a:p>
        </p:txBody>
      </p:sp>
      <p:sp>
        <p:nvSpPr>
          <p:cNvPr id="23" name="1 Marcador de texto"/>
          <p:cNvSpPr txBox="1">
            <a:spLocks/>
          </p:cNvSpPr>
          <p:nvPr/>
        </p:nvSpPr>
        <p:spPr bwMode="auto">
          <a:xfrm>
            <a:off x="539552" y="4437112"/>
            <a:ext cx="2448272" cy="683264"/>
          </a:xfrm>
          <a:prstGeom prst="rect">
            <a:avLst/>
          </a:prstGeom>
          <a:solidFill>
            <a:schemeClr val="bg1"/>
          </a:solidFill>
          <a:ln w="9525">
            <a:solidFill>
              <a:srgbClr val="007AB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n-GB" sz="1200" kern="0" dirty="0" smtClean="0">
                <a:latin typeface="Franklin Gothic Book"/>
                <a:cs typeface="Franklin Gothic Book"/>
              </a:rPr>
              <a:t>35.698 </a:t>
            </a:r>
            <a:r>
              <a:rPr lang="ca-ES" sz="1200" kern="0" dirty="0" smtClean="0">
                <a:latin typeface="Franklin Gothic Book"/>
                <a:cs typeface="Franklin Gothic Book"/>
              </a:rPr>
              <a:t>estudiants de grau i de postgrau</a:t>
            </a:r>
          </a:p>
          <a:p>
            <a:pPr eaLnBrk="0" hangingPunct="0">
              <a:spcBef>
                <a:spcPct val="20000"/>
              </a:spcBef>
              <a:buClr>
                <a:srgbClr val="007ABE"/>
              </a:buClr>
              <a:defRPr/>
            </a:pPr>
            <a:r>
              <a:rPr lang="ca-ES" sz="12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Estudis de grau, màster i doctorat</a:t>
            </a:r>
            <a:endParaRPr lang="ca-ES" sz="1200" kern="0" dirty="0" smtClean="0">
              <a:solidFill>
                <a:srgbClr val="007BC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26" name="Imatge 25" descr="sala actes verex isup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4430805"/>
            <a:ext cx="1296144" cy="870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" descr="G:\SCI\SCI-Oficina PEIMM\Produccio digital\Encarrec Presentacions\Pre_cicliques\Presentacio General de la UPC\2008-2009\img\PRE_UPC_RectoratdesdellacJP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17232"/>
            <a:ext cx="1440160" cy="110262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arrodonit 19"/>
          <p:cNvSpPr/>
          <p:nvPr/>
        </p:nvSpPr>
        <p:spPr>
          <a:xfrm>
            <a:off x="3347864" y="620688"/>
            <a:ext cx="525658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cap="small" dirty="0" smtClean="0">
                <a:solidFill>
                  <a:srgbClr val="007BC0"/>
                </a:solidFill>
                <a:latin typeface="Franklin Gothic Demi Cond" pitchFamily="34" charset="0"/>
              </a:rPr>
              <a:t>UNIVERSITAT POLITÈCNICA DE CATALUNYA – BARCELONATECH</a:t>
            </a:r>
            <a:endParaRPr lang="es-ES" sz="1600" cap="small" dirty="0">
              <a:solidFill>
                <a:srgbClr val="007BC0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QuadreDeText 4"/>
          <p:cNvSpPr txBox="1">
            <a:spLocks noChangeArrowheads="1"/>
          </p:cNvSpPr>
          <p:nvPr/>
        </p:nvSpPr>
        <p:spPr bwMode="auto">
          <a:xfrm>
            <a:off x="827088" y="2060575"/>
            <a:ext cx="4465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3089" name="QuadreDeText 19"/>
          <p:cNvSpPr txBox="1">
            <a:spLocks noChangeArrowheads="1"/>
          </p:cNvSpPr>
          <p:nvPr/>
        </p:nvSpPr>
        <p:spPr bwMode="auto">
          <a:xfrm>
            <a:off x="467544" y="5517232"/>
            <a:ext cx="122463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100" dirty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100" dirty="0" smtClean="0">
                <a:latin typeface="Franklin Gothic Book"/>
                <a:cs typeface="Franklin Gothic Book"/>
              </a:rPr>
              <a:t>Seminaris</a:t>
            </a:r>
          </a:p>
          <a:p>
            <a:pPr>
              <a:buFont typeface="Wingdings" pitchFamily="2" charset="2"/>
              <a:buChar char="q"/>
            </a:pPr>
            <a:r>
              <a:rPr lang="ca-ES" sz="11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100" dirty="0" smtClean="0">
                <a:latin typeface="Franklin Gothic Book"/>
                <a:cs typeface="Franklin Gothic Book"/>
              </a:rPr>
              <a:t>Congressos</a:t>
            </a:r>
            <a:endParaRPr lang="ca-ES" sz="1100" dirty="0">
              <a:latin typeface="Franklin Gothic Book"/>
              <a:cs typeface="Franklin Gothic Book"/>
            </a:endParaRPr>
          </a:p>
        </p:txBody>
      </p:sp>
      <p:sp>
        <p:nvSpPr>
          <p:cNvPr id="19" name="QuadreDeText 18"/>
          <p:cNvSpPr txBox="1"/>
          <p:nvPr/>
        </p:nvSpPr>
        <p:spPr>
          <a:xfrm>
            <a:off x="467544" y="1124744"/>
            <a:ext cx="828092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PROMOURE I DIRIGIR LA RECERCA EN SOSTENIBILITAT PER TAL QUE EL MODEL ACTUAL SIGUI SOSTENIBLE</a:t>
            </a:r>
          </a:p>
        </p:txBody>
      </p:sp>
      <p:sp>
        <p:nvSpPr>
          <p:cNvPr id="23" name="Rectangle arrodonit 22"/>
          <p:cNvSpPr/>
          <p:nvPr/>
        </p:nvSpPr>
        <p:spPr>
          <a:xfrm>
            <a:off x="4067944" y="620688"/>
            <a:ext cx="45365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cap="small" dirty="0" smtClean="0">
                <a:solidFill>
                  <a:srgbClr val="007BC0"/>
                </a:solidFill>
                <a:latin typeface="Franklin Gothic Demi Cond" pitchFamily="34" charset="0"/>
              </a:rPr>
              <a:t>ENFOCAMENT DE L’IS.UPC</a:t>
            </a:r>
            <a:endParaRPr lang="ca-ES" sz="1600" cap="small" dirty="0">
              <a:solidFill>
                <a:srgbClr val="007BC0"/>
              </a:solidFill>
            </a:endParaRPr>
          </a:p>
        </p:txBody>
      </p:sp>
      <p:grpSp>
        <p:nvGrpSpPr>
          <p:cNvPr id="28" name="Agrupa 27"/>
          <p:cNvGrpSpPr/>
          <p:nvPr/>
        </p:nvGrpSpPr>
        <p:grpSpPr>
          <a:xfrm>
            <a:off x="323528" y="2205261"/>
            <a:ext cx="8351837" cy="4174658"/>
            <a:chOff x="468313" y="2348880"/>
            <a:chExt cx="8351837" cy="4174658"/>
          </a:xfrm>
        </p:grpSpPr>
        <p:sp>
          <p:nvSpPr>
            <p:cNvPr id="8" name="Oval 7"/>
            <p:cNvSpPr/>
            <p:nvPr/>
          </p:nvSpPr>
          <p:spPr>
            <a:xfrm>
              <a:off x="684212" y="2574082"/>
              <a:ext cx="2952453" cy="1800225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a-ES" sz="1600" dirty="0" smtClean="0">
                  <a:solidFill>
                    <a:srgbClr val="007BC0"/>
                  </a:solidFill>
                  <a:latin typeface="Franklin Gothic Book"/>
                  <a:cs typeface="Franklin Gothic Book"/>
                </a:rPr>
                <a:t>Recerca </a:t>
              </a:r>
              <a:r>
                <a:rPr lang="ca-ES" sz="1600" dirty="0" smtClean="0">
                  <a:latin typeface="Franklin Gothic Book"/>
                  <a:cs typeface="Franklin Gothic Book"/>
                </a:rPr>
                <a:t>en ciència i tecnologies</a:t>
              </a:r>
              <a:r>
                <a:rPr lang="ca-ES" sz="1600" dirty="0" smtClean="0">
                  <a:solidFill>
                    <a:srgbClr val="007BC0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600" dirty="0" smtClean="0">
                  <a:latin typeface="Franklin Gothic Book"/>
                  <a:cs typeface="Franklin Gothic Book"/>
                </a:rPr>
                <a:t>de la sostenibilitat amb un enfocament </a:t>
              </a:r>
              <a:r>
                <a:rPr lang="ca-ES" sz="1600" dirty="0" smtClean="0">
                  <a:solidFill>
                    <a:srgbClr val="007BC0"/>
                  </a:solidFill>
                  <a:latin typeface="Franklin Gothic Book"/>
                  <a:cs typeface="Franklin Gothic Book"/>
                </a:rPr>
                <a:t>trans </a:t>
              </a:r>
              <a:r>
                <a:rPr lang="ca-ES" sz="1600" dirty="0" smtClean="0">
                  <a:latin typeface="Franklin Gothic Book"/>
                  <a:cs typeface="Franklin Gothic Book"/>
                </a:rPr>
                <a:t>i </a:t>
              </a:r>
              <a:r>
                <a:rPr lang="ca-ES" sz="1600" dirty="0" smtClean="0">
                  <a:solidFill>
                    <a:srgbClr val="007BC0"/>
                  </a:solidFill>
                  <a:latin typeface="Franklin Gothic Book"/>
                  <a:cs typeface="Franklin Gothic Book"/>
                </a:rPr>
                <a:t>multidisciplinari</a:t>
              </a:r>
              <a:endParaRPr lang="ca-ES" sz="1600" dirty="0">
                <a:latin typeface="Franklin Gothic Book"/>
                <a:cs typeface="Franklin Gothic Book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64163" y="3213100"/>
              <a:ext cx="3455987" cy="20875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ca-ES" sz="1600" dirty="0" smtClean="0">
                  <a:solidFill>
                    <a:srgbClr val="007BC0"/>
                  </a:solidFill>
                  <a:latin typeface="Franklin Gothic Book"/>
                  <a:cs typeface="Franklin Gothic Book"/>
                </a:rPr>
                <a:t>Pla UPC Sostenible 2015</a:t>
              </a:r>
            </a:p>
            <a:p>
              <a:pPr marL="180000" fontAlgn="auto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ca-ES" sz="1600" dirty="0" smtClean="0">
                  <a:solidFill>
                    <a:schemeClr val="tx1"/>
                  </a:solidFill>
                  <a:latin typeface="Franklin Gothic Book"/>
                  <a:cs typeface="Franklin Gothic Book"/>
                </a:rPr>
                <a:t>Living Lab UPC: energia, mobilitat, residus, aigua, qualitat de l’aire, consum</a:t>
              </a:r>
              <a:endParaRPr lang="ca-ES" sz="1600" dirty="0">
                <a:solidFill>
                  <a:schemeClr val="tx1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08174" y="4724400"/>
              <a:ext cx="3888731" cy="17287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ca-ES" sz="1600" dirty="0" smtClean="0">
                  <a:solidFill>
                    <a:srgbClr val="007BC0"/>
                  </a:solidFill>
                  <a:latin typeface="Franklin Gothic Book"/>
                  <a:cs typeface="Franklin Gothic Book"/>
                </a:rPr>
                <a:t>   Docència</a:t>
              </a:r>
            </a:p>
            <a:p>
              <a:pPr marL="180000" fontAlgn="auto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  <a:defRPr/>
              </a:pPr>
              <a:r>
                <a:rPr lang="ca-ES" sz="1600" dirty="0" smtClean="0">
                  <a:latin typeface="Franklin Gothic Book"/>
                  <a:cs typeface="Franklin Gothic Book"/>
                </a:rPr>
                <a:t> Doctorats</a:t>
              </a:r>
            </a:p>
            <a:p>
              <a:pPr marL="180000" fontAlgn="auto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  <a:defRPr/>
              </a:pPr>
              <a:r>
                <a:rPr lang="ca-ES" sz="1600" dirty="0" smtClean="0">
                  <a:latin typeface="Franklin Gothic Book"/>
                  <a:cs typeface="Franklin Gothic Book"/>
                </a:rPr>
                <a:t> Màsters</a:t>
              </a:r>
            </a:p>
            <a:p>
              <a:pPr marL="180000" fontAlgn="auto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  <a:defRPr/>
              </a:pPr>
              <a:r>
                <a:rPr lang="ca-ES" sz="1600" dirty="0" smtClean="0">
                  <a:latin typeface="Franklin Gothic Book"/>
                  <a:cs typeface="Franklin Gothic Book"/>
                </a:rPr>
                <a:t> Capacitació del professorat</a:t>
              </a:r>
              <a:endParaRPr lang="ca-ES" sz="1600" dirty="0">
                <a:latin typeface="Franklin Gothic Book"/>
                <a:cs typeface="Franklin Gothic Book"/>
              </a:endParaRPr>
            </a:p>
          </p:txBody>
        </p:sp>
        <p:sp>
          <p:nvSpPr>
            <p:cNvPr id="3080" name="QuadreDeText 9"/>
            <p:cNvSpPr txBox="1">
              <a:spLocks noChangeArrowheads="1"/>
            </p:cNvSpPr>
            <p:nvPr/>
          </p:nvSpPr>
          <p:spPr bwMode="auto">
            <a:xfrm>
              <a:off x="6804025" y="2374905"/>
              <a:ext cx="165576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buFont typeface="Wingdings" pitchFamily="2" charset="2"/>
                <a:buChar char="q"/>
              </a:pPr>
              <a:r>
                <a:rPr lang="en-US" sz="1100" dirty="0" smtClean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en-US" sz="1100" dirty="0">
                  <a:latin typeface="Franklin Gothic Book"/>
                  <a:cs typeface="Franklin Gothic Book"/>
                </a:rPr>
                <a:t>Campus</a:t>
              </a:r>
              <a:r>
                <a:rPr lang="en-US" sz="1100" dirty="0" smtClean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en-US" sz="1100" i="1" dirty="0">
                  <a:latin typeface="Franklin Gothic Book"/>
                  <a:cs typeface="Franklin Gothic Book"/>
                </a:rPr>
                <a:t>l</a:t>
              </a:r>
              <a:r>
                <a:rPr lang="en-US" sz="1100" i="1" dirty="0" smtClean="0">
                  <a:latin typeface="Franklin Gothic Book"/>
                  <a:cs typeface="Franklin Gothic Book"/>
                </a:rPr>
                <a:t>iving lab </a:t>
              </a:r>
              <a:endParaRPr lang="en-US" sz="1100" i="1" dirty="0">
                <a:latin typeface="Franklin Gothic Book"/>
                <a:cs typeface="Franklin Gothic Book"/>
              </a:endParaRPr>
            </a:p>
          </p:txBody>
        </p:sp>
        <p:sp>
          <p:nvSpPr>
            <p:cNvPr id="3081" name="QuadreDeText 43"/>
            <p:cNvSpPr txBox="1">
              <a:spLocks noChangeArrowheads="1"/>
            </p:cNvSpPr>
            <p:nvPr/>
          </p:nvSpPr>
          <p:spPr bwMode="auto">
            <a:xfrm>
              <a:off x="468313" y="4437063"/>
              <a:ext cx="165576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1100" dirty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100" dirty="0" smtClean="0">
                  <a:latin typeface="Franklin Gothic Book"/>
                  <a:cs typeface="Franklin Gothic Book"/>
                </a:rPr>
                <a:t>Àrees de recerca</a:t>
              </a:r>
            </a:p>
            <a:p>
              <a:pPr>
                <a:buFont typeface="Wingdings" pitchFamily="2" charset="2"/>
                <a:buChar char="q"/>
              </a:pPr>
              <a:r>
                <a:rPr lang="ca-ES" sz="1100" dirty="0" smtClean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100" dirty="0" smtClean="0">
                  <a:latin typeface="Franklin Gothic Book"/>
                  <a:cs typeface="Franklin Gothic Book"/>
                </a:rPr>
                <a:t>Producció científica </a:t>
              </a:r>
            </a:p>
            <a:p>
              <a:pPr>
                <a:buFont typeface="Wingdings" pitchFamily="2" charset="2"/>
                <a:buChar char="q"/>
              </a:pPr>
              <a:r>
                <a:rPr lang="ca-ES" sz="1100" dirty="0" smtClean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100" dirty="0" smtClean="0">
                  <a:latin typeface="Franklin Gothic Book"/>
                  <a:cs typeface="Franklin Gothic Book"/>
                </a:rPr>
                <a:t>Publicacions</a:t>
              </a:r>
              <a:endParaRPr lang="ca-ES" sz="1100" dirty="0">
                <a:latin typeface="Franklin Gothic Book"/>
                <a:cs typeface="Franklin Gothic Book"/>
              </a:endParaRPr>
            </a:p>
          </p:txBody>
        </p:sp>
        <p:sp>
          <p:nvSpPr>
            <p:cNvPr id="3082" name="QuadreDeText 45"/>
            <p:cNvSpPr txBox="1">
              <a:spLocks noChangeArrowheads="1"/>
            </p:cNvSpPr>
            <p:nvPr/>
          </p:nvSpPr>
          <p:spPr bwMode="auto">
            <a:xfrm>
              <a:off x="3451999" y="3932659"/>
              <a:ext cx="1655762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ca-ES" sz="1100" dirty="0" smtClean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100" dirty="0" smtClean="0">
                  <a:latin typeface="Franklin Gothic Book"/>
                  <a:cs typeface="Franklin Gothic Book"/>
                </a:rPr>
                <a:t>Projectes d’R+D+I</a:t>
              </a:r>
              <a:endParaRPr lang="ca-ES" sz="1100" dirty="0">
                <a:latin typeface="Franklin Gothic Book"/>
                <a:cs typeface="Franklin Gothic Book"/>
              </a:endParaRPr>
            </a:p>
          </p:txBody>
        </p:sp>
        <p:sp>
          <p:nvSpPr>
            <p:cNvPr id="3083" name="QuadreDeText 46"/>
            <p:cNvSpPr txBox="1">
              <a:spLocks noChangeArrowheads="1"/>
            </p:cNvSpPr>
            <p:nvPr/>
          </p:nvSpPr>
          <p:spPr bwMode="auto">
            <a:xfrm>
              <a:off x="5651500" y="2708275"/>
              <a:ext cx="288170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1100" dirty="0" smtClean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100" dirty="0" smtClean="0">
                  <a:latin typeface="Franklin Gothic Book"/>
                  <a:cs typeface="Franklin Gothic Book"/>
                </a:rPr>
                <a:t>Innovació per a la gestió sostenible</a:t>
              </a:r>
              <a:endParaRPr lang="ca-ES" sz="1100" dirty="0">
                <a:latin typeface="Franklin Gothic Book"/>
                <a:cs typeface="Franklin Gothic Book"/>
              </a:endParaRPr>
            </a:p>
          </p:txBody>
        </p:sp>
        <p:cxnSp>
          <p:nvCxnSpPr>
            <p:cNvPr id="54" name="Connector angular 53"/>
            <p:cNvCxnSpPr/>
            <p:nvPr/>
          </p:nvCxnSpPr>
          <p:spPr>
            <a:xfrm rot="10800000">
              <a:off x="684213" y="3429000"/>
              <a:ext cx="1223962" cy="2124075"/>
            </a:xfrm>
            <a:prstGeom prst="bentConnector3">
              <a:avLst>
                <a:gd name="adj1" fmla="val 118674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Forma 59"/>
            <p:cNvCxnSpPr>
              <a:stCxn id="27" idx="4"/>
            </p:cNvCxnSpPr>
            <p:nvPr/>
          </p:nvCxnSpPr>
          <p:spPr>
            <a:xfrm rot="5400000">
              <a:off x="3870699" y="3194966"/>
              <a:ext cx="348613" cy="1104712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 angular 63"/>
            <p:cNvCxnSpPr>
              <a:stCxn id="9" idx="7"/>
            </p:cNvCxnSpPr>
            <p:nvPr/>
          </p:nvCxnSpPr>
          <p:spPr>
            <a:xfrm rot="16200000" flipV="1">
              <a:off x="6631781" y="1837532"/>
              <a:ext cx="485775" cy="2878138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7" name="QuadreDeText 65"/>
            <p:cNvSpPr txBox="1">
              <a:spLocks noChangeArrowheads="1"/>
            </p:cNvSpPr>
            <p:nvPr/>
          </p:nvSpPr>
          <p:spPr bwMode="auto">
            <a:xfrm>
              <a:off x="5820474" y="6092651"/>
              <a:ext cx="26642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1100" dirty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100" dirty="0" smtClean="0">
                  <a:latin typeface="Franklin Gothic Book"/>
                  <a:cs typeface="Franklin Gothic Book"/>
                </a:rPr>
                <a:t>Interacció i compromís social</a:t>
              </a:r>
            </a:p>
            <a:p>
              <a:pPr>
                <a:buFont typeface="Wingdings" pitchFamily="2" charset="2"/>
                <a:buChar char="q"/>
              </a:pPr>
              <a:r>
                <a:rPr lang="ca-ES" sz="1100" dirty="0" smtClean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100" dirty="0" smtClean="0">
                  <a:latin typeface="Franklin Gothic Book"/>
                  <a:cs typeface="Franklin Gothic Book"/>
                </a:rPr>
                <a:t>Projectes de recerca-acció</a:t>
              </a:r>
              <a:endParaRPr lang="ca-ES" sz="1100" dirty="0">
                <a:latin typeface="Franklin Gothic Book"/>
                <a:cs typeface="Franklin Gothic Book"/>
              </a:endParaRPr>
            </a:p>
          </p:txBody>
        </p:sp>
        <p:cxnSp>
          <p:nvCxnSpPr>
            <p:cNvPr id="22" name="Forma 21"/>
            <p:cNvCxnSpPr>
              <a:stCxn id="9" idx="5"/>
              <a:endCxn id="11" idx="5"/>
            </p:cNvCxnSpPr>
            <p:nvPr/>
          </p:nvCxnSpPr>
          <p:spPr>
            <a:xfrm rot="5400000">
              <a:off x="6168190" y="4054170"/>
              <a:ext cx="1205067" cy="3086618"/>
            </a:xfrm>
            <a:prstGeom prst="bentConnector3">
              <a:avLst>
                <a:gd name="adj1" fmla="val 139979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Forma 23"/>
            <p:cNvCxnSpPr>
              <a:stCxn id="9" idx="6"/>
              <a:endCxn id="8" idx="0"/>
            </p:cNvCxnSpPr>
            <p:nvPr/>
          </p:nvCxnSpPr>
          <p:spPr>
            <a:xfrm flipH="1" flipV="1">
              <a:off x="2160439" y="2574082"/>
              <a:ext cx="6659711" cy="1682800"/>
            </a:xfrm>
            <a:prstGeom prst="bentConnector4">
              <a:avLst>
                <a:gd name="adj1" fmla="val -3433"/>
                <a:gd name="adj2" fmla="val 123807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3553939" y="2348880"/>
              <a:ext cx="2086843" cy="122413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a-ES" sz="1600" dirty="0" smtClean="0">
                  <a:solidFill>
                    <a:srgbClr val="007BC0"/>
                  </a:solidFill>
                  <a:latin typeface="Franklin Gothic Book"/>
                  <a:cs typeface="Franklin Gothic Book"/>
                </a:rPr>
                <a:t>Innovació </a:t>
              </a:r>
              <a:r>
                <a:rPr lang="ca-ES" sz="1600" dirty="0" smtClean="0">
                  <a:solidFill>
                    <a:schemeClr val="tx1"/>
                  </a:solidFill>
                  <a:latin typeface="Franklin Gothic Book"/>
                  <a:cs typeface="Franklin Gothic Book"/>
                </a:rPr>
                <a:t>i </a:t>
              </a:r>
              <a:r>
                <a:rPr lang="ca-ES" sz="1600" dirty="0">
                  <a:solidFill>
                    <a:srgbClr val="007BC0"/>
                  </a:solidFill>
                  <a:latin typeface="Franklin Gothic Book"/>
                  <a:cs typeface="Franklin Gothic Book"/>
                </a:rPr>
                <a:t>transferència del coneixement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3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/>
          <p:cNvSpPr txBox="1"/>
          <p:nvPr/>
        </p:nvSpPr>
        <p:spPr>
          <a:xfrm>
            <a:off x="5436096" y="1700808"/>
            <a:ext cx="3456384" cy="4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b="1" cap="small" dirty="0" smtClean="0">
                <a:latin typeface="Franklin Gothic Book"/>
                <a:cs typeface="Franklin Gothic Book"/>
              </a:rPr>
              <a:t>ENFOCAMENT AMPLI</a:t>
            </a:r>
          </a:p>
          <a:p>
            <a:pPr marL="144000" lvl="1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Escola Tècnica Superior d’Enginyers  de Camins, Canals i Ports</a:t>
            </a:r>
          </a:p>
          <a:p>
            <a:pPr marL="144000" lvl="1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Escola Tècnica Superior d’Enginyeria Industrial</a:t>
            </a:r>
          </a:p>
          <a:p>
            <a:pPr marL="144000" lvl="1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Escola Tècnica Superior d’Arquitectura</a:t>
            </a:r>
          </a:p>
          <a:p>
            <a:pPr marL="144000" lvl="1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Escola Superior d’Agricultura</a:t>
            </a:r>
          </a:p>
          <a:p>
            <a:pPr marL="144000" lvl="1"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etc.</a:t>
            </a:r>
          </a:p>
          <a:p>
            <a:pPr marL="144000" lvl="1">
              <a:lnSpc>
                <a:spcPct val="120000"/>
              </a:lnSpc>
            </a:pPr>
            <a:endParaRPr lang="en-US" sz="1600" dirty="0" smtClean="0">
              <a:latin typeface="Franklin Gothic Book"/>
              <a:cs typeface="Franklin Gothic Book"/>
            </a:endParaRPr>
          </a:p>
          <a:p>
            <a:pPr marL="144000" lvl="1">
              <a:buFont typeface="Wingdings" pitchFamily="2" charset="2"/>
              <a:buChar char="§"/>
            </a:pPr>
            <a:endParaRPr lang="en-US" sz="1600" dirty="0" smtClean="0">
              <a:latin typeface="Franklin Gothic Book"/>
              <a:cs typeface="Franklin Gothic Book"/>
            </a:endParaRP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b="1" cap="small" dirty="0" smtClean="0">
                <a:latin typeface="Franklin Gothic Book"/>
                <a:cs typeface="Franklin Gothic Book"/>
              </a:rPr>
              <a:t>RECERCA APLICADA</a:t>
            </a:r>
          </a:p>
          <a:p>
            <a:pPr marL="144000" lvl="1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Recerca – enfocament d’acció</a:t>
            </a:r>
          </a:p>
          <a:p>
            <a:pPr marL="144000" lvl="1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dirty="0" smtClean="0">
                <a:latin typeface="Franklin Gothic Book"/>
                <a:cs typeface="Franklin Gothic Book"/>
              </a:rPr>
              <a:t>Trans i multidisciplinarietat</a:t>
            </a:r>
            <a:endParaRPr lang="ca-ES" sz="1600" dirty="0">
              <a:latin typeface="Franklin Gothic Book"/>
              <a:cs typeface="Franklin Gothic Book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467544" y="1340768"/>
            <a:ext cx="39604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ca-ES" sz="1600" cap="small" dirty="0" smtClean="0">
                <a:latin typeface="Franklin Gothic Book"/>
                <a:cs typeface="Franklin Gothic Book"/>
              </a:rPr>
              <a:t> </a:t>
            </a:r>
            <a:r>
              <a:rPr lang="ca-ES" sz="1600" b="1" cap="small" dirty="0" smtClean="0">
                <a:latin typeface="Franklin Gothic Book"/>
                <a:cs typeface="Franklin Gothic Book"/>
              </a:rPr>
              <a:t>DE L’ÀMBIT LOCAL A L’ÀMBIT GLOBAL</a:t>
            </a:r>
          </a:p>
          <a:p>
            <a:pPr marL="0" lvl="1">
              <a:spcAft>
                <a:spcPts val="1800"/>
              </a:spcAft>
            </a:pPr>
            <a:r>
              <a:rPr lang="ca-ES" sz="1600" dirty="0" smtClean="0">
                <a:latin typeface="Franklin Gothic Book"/>
                <a:cs typeface="Franklin Gothic Book"/>
              </a:rPr>
              <a:t>Punt de vista </a:t>
            </a: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local</a:t>
            </a:r>
            <a:r>
              <a:rPr lang="ca-ES" sz="1600" dirty="0" smtClean="0">
                <a:latin typeface="Franklin Gothic Book"/>
                <a:cs typeface="Franklin Gothic Book"/>
              </a:rPr>
              <a:t>,</a:t>
            </a: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nacional </a:t>
            </a:r>
            <a:r>
              <a:rPr lang="ca-ES" sz="1600" dirty="0" smtClean="0">
                <a:latin typeface="Franklin Gothic Book"/>
                <a:cs typeface="Franklin Gothic Book"/>
              </a:rPr>
              <a:t>i</a:t>
            </a:r>
            <a:r>
              <a:rPr lang="ca-ES" sz="1600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internacional</a:t>
            </a:r>
            <a:endParaRPr lang="ca-ES" sz="1600" dirty="0">
              <a:latin typeface="Franklin Gothic Book"/>
              <a:cs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2236488"/>
            <a:ext cx="4896544" cy="417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b="1" cap="small" dirty="0" smtClean="0">
                <a:latin typeface="Franklin Gothic Book"/>
                <a:cs typeface="Franklin Gothic Book"/>
              </a:rPr>
              <a:t>APRENENTATGE COL·LABORATIU I TRANSFERÈNCIA DE TECNOLOGIA</a:t>
            </a:r>
            <a:r>
              <a:rPr lang="ca-ES" sz="1600" b="1" dirty="0" smtClean="0">
                <a:latin typeface="Franklin Gothic Book"/>
                <a:cs typeface="Franklin Gothic Book"/>
              </a:rPr>
              <a:t> </a:t>
            </a:r>
          </a:p>
          <a:p>
            <a:pPr lvl="0">
              <a:lnSpc>
                <a:spcPct val="120000"/>
              </a:lnSpc>
              <a:spcAft>
                <a:spcPts val="1800"/>
              </a:spcAft>
            </a:pPr>
            <a:r>
              <a:rPr lang="ca-ES" sz="16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Compromís </a:t>
            </a:r>
            <a:r>
              <a:rPr lang="ca-ES" sz="1600" dirty="0">
                <a:solidFill>
                  <a:prstClr val="black"/>
                </a:solidFill>
                <a:latin typeface="Franklin Gothic Book"/>
                <a:cs typeface="Franklin Gothic Book"/>
              </a:rPr>
              <a:t>de les parts per promoure l’aprenentatge col·laboratiu i garantir la transferència de tecnologia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endParaRPr lang="en-GB" sz="800" cap="small" dirty="0" smtClean="0">
              <a:solidFill>
                <a:srgbClr val="007BC0"/>
              </a:solidFill>
              <a:latin typeface="Franklin Gothic Book"/>
              <a:cs typeface="Franklin Gothic Book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 </a:t>
            </a:r>
            <a:r>
              <a:rPr lang="ca-ES" sz="1600" b="1" cap="small" dirty="0" smtClean="0">
                <a:latin typeface="Franklin Gothic Book"/>
                <a:cs typeface="Franklin Gothic Book"/>
              </a:rPr>
              <a:t>UPC LAB – LA UPC COM A COMUNITAT </a:t>
            </a:r>
            <a:r>
              <a:rPr lang="ca-ES" sz="1600" b="1" i="1" cap="small" dirty="0" smtClean="0">
                <a:latin typeface="Franklin Gothic Book"/>
                <a:cs typeface="Franklin Gothic Book"/>
              </a:rPr>
              <a:t>LIVING LAB</a:t>
            </a:r>
          </a:p>
          <a:p>
            <a:pPr marL="144000" lvl="1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600" dirty="0" smtClean="0">
                <a:latin typeface="Franklin Gothic Book"/>
                <a:cs typeface="Franklin Gothic Book"/>
              </a:rPr>
              <a:t> Centrada en l’entorn UPC per aconseguir resultats a llarg termini (campus com a laboratoris)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ca-ES" sz="1600" dirty="0" smtClean="0">
                <a:latin typeface="Franklin Gothic Book"/>
                <a:cs typeface="Franklin Gothic Book"/>
              </a:rPr>
              <a:t> Llavor de sostenibilitat: propostes de projectes per dur a terme l’ensenyament, la recerca o la gestió de la sostenibilitat d’una manera innovadora, que tinguin impacte en els campus de la UPC</a:t>
            </a:r>
          </a:p>
        </p:txBody>
      </p:sp>
      <p:cxnSp>
        <p:nvCxnSpPr>
          <p:cNvPr id="17" name="Connector recte 16"/>
          <p:cNvCxnSpPr/>
          <p:nvPr/>
        </p:nvCxnSpPr>
        <p:spPr>
          <a:xfrm>
            <a:off x="467544" y="3717032"/>
            <a:ext cx="4824536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arrodonit 26"/>
          <p:cNvSpPr/>
          <p:nvPr/>
        </p:nvSpPr>
        <p:spPr>
          <a:xfrm>
            <a:off x="467544" y="62068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cap="small" dirty="0">
                <a:solidFill>
                  <a:srgbClr val="007BC0"/>
                </a:solidFill>
                <a:latin typeface="Franklin Gothic Demi Cond" pitchFamily="34" charset="0"/>
              </a:rPr>
              <a:t>ENFOCAMENT DE L’IS.UPC</a:t>
            </a:r>
            <a:endParaRPr lang="ca-ES" sz="1600" cap="small" dirty="0">
              <a:solidFill>
                <a:srgbClr val="007B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Agrupa 53"/>
          <p:cNvGrpSpPr/>
          <p:nvPr/>
        </p:nvGrpSpPr>
        <p:grpSpPr>
          <a:xfrm>
            <a:off x="683568" y="1844824"/>
            <a:ext cx="7704856" cy="1584176"/>
            <a:chOff x="323528" y="1844824"/>
            <a:chExt cx="8424936" cy="1584176"/>
          </a:xfrm>
        </p:grpSpPr>
        <p:sp>
          <p:nvSpPr>
            <p:cNvPr id="67" name="Rectangle 66"/>
            <p:cNvSpPr/>
            <p:nvPr/>
          </p:nvSpPr>
          <p:spPr>
            <a:xfrm>
              <a:off x="323528" y="1844824"/>
              <a:ext cx="8424936" cy="15841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100" dirty="0">
                <a:latin typeface="Franklin Gothic Book"/>
                <a:cs typeface="Franklin Gothic Book"/>
              </a:endParaRPr>
            </a:p>
          </p:txBody>
        </p:sp>
        <p:grpSp>
          <p:nvGrpSpPr>
            <p:cNvPr id="36" name="Agrupa 35"/>
            <p:cNvGrpSpPr/>
            <p:nvPr/>
          </p:nvGrpSpPr>
          <p:grpSpPr>
            <a:xfrm>
              <a:off x="1108755" y="1994699"/>
              <a:ext cx="6847621" cy="1290285"/>
              <a:chOff x="1108755" y="1844824"/>
              <a:chExt cx="6847621" cy="12902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6" name="Imatge 15" descr="Area Aigua PNG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08755" y="1844824"/>
                <a:ext cx="2167101" cy="576064"/>
              </a:xfrm>
              <a:prstGeom prst="rect">
                <a:avLst/>
              </a:prstGeom>
            </p:spPr>
          </p:pic>
          <p:pic>
            <p:nvPicPr>
              <p:cNvPr id="17" name="Imatge 16" descr="Area Edificacio PNG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563887" y="1849380"/>
                <a:ext cx="2088233" cy="566428"/>
              </a:xfrm>
              <a:prstGeom prst="rect">
                <a:avLst/>
              </a:prstGeom>
            </p:spPr>
          </p:pic>
          <p:pic>
            <p:nvPicPr>
              <p:cNvPr id="18" name="Imatge 17" descr="Area Educacio PNG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95735" y="2564904"/>
                <a:ext cx="2088233" cy="566428"/>
              </a:xfrm>
              <a:prstGeom prst="rect">
                <a:avLst/>
              </a:prstGeom>
            </p:spPr>
          </p:pic>
          <p:pic>
            <p:nvPicPr>
              <p:cNvPr id="19" name="Imatge 18" descr="Area Energia PNG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940152" y="1844824"/>
                <a:ext cx="2016224" cy="565127"/>
              </a:xfrm>
              <a:prstGeom prst="rect">
                <a:avLst/>
              </a:prstGeom>
            </p:spPr>
          </p:pic>
          <p:pic>
            <p:nvPicPr>
              <p:cNvPr id="20" name="Imatge 19" descr="Area Residus PNG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16016" y="2564904"/>
                <a:ext cx="2088233" cy="570205"/>
              </a:xfrm>
              <a:prstGeom prst="rect">
                <a:avLst/>
              </a:prstGeom>
            </p:spPr>
          </p:pic>
        </p:grpSp>
      </p:grpSp>
      <p:grpSp>
        <p:nvGrpSpPr>
          <p:cNvPr id="68" name="Agrupa 67"/>
          <p:cNvGrpSpPr/>
          <p:nvPr/>
        </p:nvGrpSpPr>
        <p:grpSpPr>
          <a:xfrm>
            <a:off x="683568" y="5301208"/>
            <a:ext cx="7704856" cy="936104"/>
            <a:chOff x="395536" y="5229200"/>
            <a:chExt cx="8352928" cy="1008112"/>
          </a:xfrm>
        </p:grpSpPr>
        <p:sp>
          <p:nvSpPr>
            <p:cNvPr id="66" name="Rectangle 65"/>
            <p:cNvSpPr/>
            <p:nvPr/>
          </p:nvSpPr>
          <p:spPr>
            <a:xfrm>
              <a:off x="395536" y="5229200"/>
              <a:ext cx="8352928" cy="1008112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Franklin Gothic Book"/>
                <a:cs typeface="Franklin Gothic Book"/>
              </a:endParaRPr>
            </a:p>
          </p:txBody>
        </p:sp>
        <p:grpSp>
          <p:nvGrpSpPr>
            <p:cNvPr id="32" name="Agrupa 31"/>
            <p:cNvGrpSpPr/>
            <p:nvPr/>
          </p:nvGrpSpPr>
          <p:grpSpPr>
            <a:xfrm>
              <a:off x="650444" y="5445224"/>
              <a:ext cx="7809988" cy="601238"/>
              <a:chOff x="611560" y="5805264"/>
              <a:chExt cx="7809988" cy="6012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3" name="Imatge 22" descr="Campus Sant Cugat.bmp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779912" y="5805264"/>
                <a:ext cx="1479044" cy="601237"/>
              </a:xfrm>
              <a:prstGeom prst="rect">
                <a:avLst/>
              </a:prstGeom>
            </p:spPr>
          </p:pic>
          <p:pic>
            <p:nvPicPr>
              <p:cNvPr id="24" name="Imatge 23" descr="Campus Sud.bmp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195736" y="5805264"/>
                <a:ext cx="1479044" cy="601237"/>
              </a:xfrm>
              <a:prstGeom prst="rect">
                <a:avLst/>
              </a:prstGeom>
            </p:spPr>
          </p:pic>
          <p:pic>
            <p:nvPicPr>
              <p:cNvPr id="25" name="Imatge 24" descr="Campus Terrassa.bmp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364088" y="5805264"/>
                <a:ext cx="1479044" cy="601237"/>
              </a:xfrm>
              <a:prstGeom prst="rect">
                <a:avLst/>
              </a:prstGeom>
            </p:spPr>
          </p:pic>
          <p:pic>
            <p:nvPicPr>
              <p:cNvPr id="26" name="Imatge 25" descr="Campus Vilanova.bmp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11560" y="5805264"/>
                <a:ext cx="1479044" cy="601238"/>
              </a:xfrm>
              <a:prstGeom prst="rect">
                <a:avLst/>
              </a:prstGeom>
            </p:spPr>
          </p:pic>
          <p:pic>
            <p:nvPicPr>
              <p:cNvPr id="31" name="Imatge 30" descr="Campus Castelldefels.bmp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948264" y="5805264"/>
                <a:ext cx="1473284" cy="598895"/>
              </a:xfrm>
              <a:prstGeom prst="rect">
                <a:avLst/>
              </a:prstGeom>
            </p:spPr>
          </p:pic>
        </p:grpSp>
      </p:grpSp>
      <p:sp>
        <p:nvSpPr>
          <p:cNvPr id="33" name="QuadreDeText 32"/>
          <p:cNvSpPr txBox="1"/>
          <p:nvPr/>
        </p:nvSpPr>
        <p:spPr>
          <a:xfrm>
            <a:off x="3059832" y="625879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Els campus de la UPC com a </a:t>
            </a:r>
            <a:r>
              <a:rPr lang="ca-ES" sz="1400" i="1" dirty="0" smtClean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living labs</a:t>
            </a:r>
            <a:endParaRPr lang="ca-ES" sz="1400" i="1" dirty="0">
              <a:solidFill>
                <a:schemeClr val="bg2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3131840" y="134076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solidFill>
                  <a:srgbClr val="007BC0"/>
                </a:solidFill>
                <a:latin typeface="Franklin Gothic Book"/>
                <a:cs typeface="Franklin Gothic Book"/>
              </a:rPr>
              <a:t>ÀREES DE RECERCA DE L’IS.UPC </a:t>
            </a:r>
          </a:p>
        </p:txBody>
      </p:sp>
      <p:grpSp>
        <p:nvGrpSpPr>
          <p:cNvPr id="37" name="Agrupa 36"/>
          <p:cNvGrpSpPr/>
          <p:nvPr/>
        </p:nvGrpSpPr>
        <p:grpSpPr>
          <a:xfrm>
            <a:off x="827584" y="4010198"/>
            <a:ext cx="7416824" cy="784462"/>
            <a:chOff x="467544" y="4725144"/>
            <a:chExt cx="7776864" cy="518432"/>
          </a:xfrm>
          <a:solidFill>
            <a:srgbClr val="007BC0"/>
          </a:solidFill>
        </p:grpSpPr>
        <p:sp>
          <p:nvSpPr>
            <p:cNvPr id="38" name="Rectangle arrodonit 37"/>
            <p:cNvSpPr/>
            <p:nvPr/>
          </p:nvSpPr>
          <p:spPr>
            <a:xfrm>
              <a:off x="3275856" y="4797152"/>
              <a:ext cx="2160240" cy="3600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a-ES" sz="1400" cap="small" dirty="0" smtClean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Pla UPC Sostenible</a:t>
              </a:r>
              <a:endParaRPr lang="ca-ES" sz="1400" cap="small" dirty="0">
                <a:solidFill>
                  <a:schemeClr val="bg1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39" name="Pentàgon 38"/>
            <p:cNvSpPr/>
            <p:nvPr/>
          </p:nvSpPr>
          <p:spPr>
            <a:xfrm>
              <a:off x="1835696" y="4898134"/>
              <a:ext cx="1296144" cy="172892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ca-ES" sz="1100" b="1" cap="small" dirty="0" smtClean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Energia</a:t>
              </a:r>
            </a:p>
          </p:txBody>
        </p:sp>
        <p:sp>
          <p:nvSpPr>
            <p:cNvPr id="40" name="Rectangle de cantonada lateral igual retallada 39"/>
            <p:cNvSpPr/>
            <p:nvPr/>
          </p:nvSpPr>
          <p:spPr>
            <a:xfrm rot="5400000">
              <a:off x="6112984" y="4321912"/>
              <a:ext cx="230400" cy="1296144"/>
            </a:xfrm>
            <a:prstGeom prst="snip2SameRect">
              <a:avLst>
                <a:gd name="adj1" fmla="val 0"/>
                <a:gd name="adj2" fmla="val 5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ca-ES" sz="1100" b="1" cap="small" dirty="0" smtClean="0">
                  <a:latin typeface="Franklin Gothic Book"/>
                  <a:cs typeface="Franklin Gothic Book"/>
                </a:rPr>
                <a:t>Qualitat de l’aire</a:t>
              </a:r>
              <a:endParaRPr lang="ca-ES" sz="1100" b="1" cap="small" dirty="0">
                <a:latin typeface="Franklin Gothic Book"/>
                <a:cs typeface="Franklin Gothic Book"/>
              </a:endParaRPr>
            </a:p>
          </p:txBody>
        </p:sp>
        <p:grpSp>
          <p:nvGrpSpPr>
            <p:cNvPr id="41" name="Agrupa 88"/>
            <p:cNvGrpSpPr/>
            <p:nvPr/>
          </p:nvGrpSpPr>
          <p:grpSpPr>
            <a:xfrm>
              <a:off x="467544" y="4754114"/>
              <a:ext cx="1296144" cy="460926"/>
              <a:chOff x="7020272" y="4826122"/>
              <a:chExt cx="1296144" cy="460926"/>
            </a:xfrm>
            <a:grpFill/>
          </p:grpSpPr>
          <p:sp>
            <p:nvSpPr>
              <p:cNvPr id="45" name="Pentàgon 44"/>
              <p:cNvSpPr/>
              <p:nvPr/>
            </p:nvSpPr>
            <p:spPr>
              <a:xfrm>
                <a:off x="7020272" y="5114156"/>
                <a:ext cx="1296144" cy="17289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ca-ES" sz="1100" b="1" cap="small" dirty="0" smtClean="0">
                    <a:solidFill>
                      <a:schemeClr val="bg1"/>
                    </a:solidFill>
                    <a:latin typeface="Franklin Gothic Book"/>
                    <a:cs typeface="Franklin Gothic Book"/>
                  </a:rPr>
                  <a:t>Mobilitat</a:t>
                </a:r>
              </a:p>
            </p:txBody>
          </p:sp>
          <p:sp>
            <p:nvSpPr>
              <p:cNvPr id="46" name="Pentàgon 45"/>
              <p:cNvSpPr/>
              <p:nvPr/>
            </p:nvSpPr>
            <p:spPr>
              <a:xfrm>
                <a:off x="7020272" y="4826122"/>
                <a:ext cx="1296144" cy="17289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ca-ES" sz="1100" b="1" cap="small" dirty="0" smtClean="0">
                    <a:solidFill>
                      <a:schemeClr val="bg1"/>
                    </a:solidFill>
                    <a:latin typeface="Franklin Gothic Book"/>
                    <a:cs typeface="Franklin Gothic Book"/>
                  </a:rPr>
                  <a:t>Aigua</a:t>
                </a:r>
              </a:p>
            </p:txBody>
          </p:sp>
        </p:grpSp>
        <p:grpSp>
          <p:nvGrpSpPr>
            <p:cNvPr id="42" name="Agrupa 73"/>
            <p:cNvGrpSpPr/>
            <p:nvPr/>
          </p:nvGrpSpPr>
          <p:grpSpPr>
            <a:xfrm>
              <a:off x="6948264" y="4725144"/>
              <a:ext cx="1296144" cy="518432"/>
              <a:chOff x="1835696" y="4581128"/>
              <a:chExt cx="1296144" cy="518432"/>
            </a:xfrm>
            <a:grpFill/>
          </p:grpSpPr>
          <p:sp>
            <p:nvSpPr>
              <p:cNvPr id="43" name="Rectangle de cantonada lateral igual retallada 42"/>
              <p:cNvSpPr/>
              <p:nvPr/>
            </p:nvSpPr>
            <p:spPr>
              <a:xfrm rot="5400000">
                <a:off x="2368568" y="4048256"/>
                <a:ext cx="230400" cy="1296144"/>
              </a:xfrm>
              <a:prstGeom prst="snip2SameRect">
                <a:avLst>
                  <a:gd name="adj1" fmla="val 0"/>
                  <a:gd name="adj2" fmla="val 5000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ca-ES" sz="1100" b="1" cap="small" dirty="0" smtClean="0">
                    <a:latin typeface="Franklin Gothic Book"/>
                    <a:cs typeface="Franklin Gothic Book"/>
                  </a:rPr>
                  <a:t>Residus</a:t>
                </a:r>
                <a:endParaRPr lang="ca-ES" sz="1100" b="1" cap="small" dirty="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44" name="Rectangle de cantonada lateral igual retallada 43"/>
              <p:cNvSpPr/>
              <p:nvPr/>
            </p:nvSpPr>
            <p:spPr>
              <a:xfrm rot="5400000">
                <a:off x="2368568" y="4336288"/>
                <a:ext cx="230400" cy="1296144"/>
              </a:xfrm>
              <a:prstGeom prst="snip2SameRect">
                <a:avLst>
                  <a:gd name="adj1" fmla="val 0"/>
                  <a:gd name="adj2" fmla="val 5000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ca-ES" sz="1100" b="1" cap="small" dirty="0" smtClean="0">
                    <a:latin typeface="Franklin Gothic Book"/>
                    <a:cs typeface="Franklin Gothic Book"/>
                  </a:rPr>
                  <a:t>Consum</a:t>
                </a:r>
                <a:endParaRPr lang="ca-ES" sz="1100" b="1" cap="small" dirty="0">
                  <a:latin typeface="Franklin Gothic Book"/>
                  <a:cs typeface="Franklin Gothic Book"/>
                </a:endParaRPr>
              </a:p>
            </p:txBody>
          </p:sp>
        </p:grpSp>
      </p:grpSp>
      <p:cxnSp>
        <p:nvCxnSpPr>
          <p:cNvPr id="70" name="Connector angular 69"/>
          <p:cNvCxnSpPr>
            <a:stCxn id="66" idx="1"/>
            <a:endCxn id="67" idx="1"/>
          </p:cNvCxnSpPr>
          <p:nvPr/>
        </p:nvCxnSpPr>
        <p:spPr>
          <a:xfrm rot="10800000">
            <a:off x="683568" y="2636912"/>
            <a:ext cx="12700" cy="3132348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 angular 74"/>
          <p:cNvCxnSpPr>
            <a:stCxn id="67" idx="3"/>
            <a:endCxn id="66" idx="3"/>
          </p:cNvCxnSpPr>
          <p:nvPr/>
        </p:nvCxnSpPr>
        <p:spPr>
          <a:xfrm>
            <a:off x="8388424" y="2636912"/>
            <a:ext cx="12700" cy="3132348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83568" y="4005064"/>
            <a:ext cx="7704856" cy="7920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 dirty="0">
              <a:latin typeface="Franklin Gothic Book"/>
              <a:cs typeface="Franklin Gothic Book"/>
            </a:endParaRPr>
          </a:p>
        </p:txBody>
      </p:sp>
      <p:sp>
        <p:nvSpPr>
          <p:cNvPr id="48" name="Fletxa cap amunt i cap avall 47"/>
          <p:cNvSpPr/>
          <p:nvPr/>
        </p:nvSpPr>
        <p:spPr>
          <a:xfrm>
            <a:off x="4499992" y="4869160"/>
            <a:ext cx="144016" cy="35205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100" dirty="0">
              <a:latin typeface="Franklin Gothic Book"/>
              <a:cs typeface="Franklin Gothic Book"/>
            </a:endParaRPr>
          </a:p>
        </p:txBody>
      </p:sp>
      <p:sp>
        <p:nvSpPr>
          <p:cNvPr id="49" name="Fletxa cap amunt i cap avall 48"/>
          <p:cNvSpPr/>
          <p:nvPr/>
        </p:nvSpPr>
        <p:spPr>
          <a:xfrm>
            <a:off x="4499992" y="3573016"/>
            <a:ext cx="144016" cy="352056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100" dirty="0">
              <a:latin typeface="Franklin Gothic Book"/>
              <a:cs typeface="Franklin Gothic Book"/>
            </a:endParaRPr>
          </a:p>
        </p:txBody>
      </p:sp>
      <p:grpSp>
        <p:nvGrpSpPr>
          <p:cNvPr id="51" name="Agrupa 50"/>
          <p:cNvGrpSpPr/>
          <p:nvPr/>
        </p:nvGrpSpPr>
        <p:grpSpPr>
          <a:xfrm>
            <a:off x="6084168" y="332656"/>
            <a:ext cx="2520280" cy="648072"/>
            <a:chOff x="6300192" y="332656"/>
            <a:chExt cx="2520280" cy="648072"/>
          </a:xfrm>
        </p:grpSpPr>
        <p:sp>
          <p:nvSpPr>
            <p:cNvPr id="3" name="QuadreDeText 2"/>
            <p:cNvSpPr txBox="1"/>
            <p:nvPr/>
          </p:nvSpPr>
          <p:spPr>
            <a:xfrm>
              <a:off x="6732240" y="332656"/>
              <a:ext cx="20882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2600" b="1" dirty="0" smtClean="0">
                  <a:solidFill>
                    <a:srgbClr val="007BC0"/>
                  </a:solidFill>
                  <a:latin typeface="Franklin Gothic Demi" pitchFamily="34" charset="0"/>
                </a:rPr>
                <a:t>Recerca</a:t>
              </a:r>
              <a:endParaRPr lang="ca-ES" sz="2600" b="1" dirty="0">
                <a:solidFill>
                  <a:srgbClr val="007BC0"/>
                </a:solidFill>
                <a:latin typeface="Franklin Gothic Demi" pitchFamily="34" charset="0"/>
              </a:endParaRPr>
            </a:p>
          </p:txBody>
        </p:sp>
        <p:sp>
          <p:nvSpPr>
            <p:cNvPr id="4" name="Rectangle arrodonit 3"/>
            <p:cNvSpPr/>
            <p:nvPr/>
          </p:nvSpPr>
          <p:spPr>
            <a:xfrm>
              <a:off x="6300192" y="764704"/>
              <a:ext cx="2520280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a-ES" sz="1600" cap="small" dirty="0" smtClean="0">
                  <a:solidFill>
                    <a:srgbClr val="007BC0"/>
                  </a:solidFill>
                  <a:latin typeface="Franklin Gothic Demi Cond" pitchFamily="34" charset="0"/>
                </a:rPr>
                <a:t>ENFOCAMENT DE RECERCA</a:t>
              </a:r>
              <a:endParaRPr lang="ca-ES" sz="1600" cap="small" dirty="0">
                <a:solidFill>
                  <a:srgbClr val="007BC0"/>
                </a:solidFill>
                <a:latin typeface="Franklin Gothic Demi Con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9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7020272" y="1124744"/>
            <a:ext cx="1440160" cy="1296144"/>
            <a:chOff x="97691" y="2318571"/>
            <a:chExt cx="7287307" cy="7180727"/>
          </a:xfrm>
          <a:effectLst/>
        </p:grpSpPr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2588" y="4088595"/>
              <a:ext cx="7002410" cy="541070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653" r="67127" b="43866"/>
            <a:stretch>
              <a:fillRect/>
            </a:stretch>
          </p:blipFill>
          <p:spPr bwMode="auto">
            <a:xfrm>
              <a:off x="97691" y="2318571"/>
              <a:ext cx="2188309" cy="266699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83" name="6 Flecha curvada hacia la derecha"/>
            <p:cNvSpPr/>
            <p:nvPr/>
          </p:nvSpPr>
          <p:spPr>
            <a:xfrm rot="20458246">
              <a:off x="454836" y="4222255"/>
              <a:ext cx="720357" cy="2230828"/>
            </a:xfrm>
            <a:prstGeom prst="curvedRightArrow">
              <a:avLst>
                <a:gd name="adj1" fmla="val 50000"/>
                <a:gd name="adj2" fmla="val 50000"/>
                <a:gd name="adj3" fmla="val 25000"/>
              </a:avLst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  <a:latin typeface="Franklin Gothic Book"/>
                <a:cs typeface="Franklin Gothic Book"/>
              </a:endParaRPr>
            </a:p>
          </p:txBody>
        </p:sp>
      </p:grpSp>
      <p:sp>
        <p:nvSpPr>
          <p:cNvPr id="84" name="QuadreDeText 83"/>
          <p:cNvSpPr txBox="1"/>
          <p:nvPr/>
        </p:nvSpPr>
        <p:spPr>
          <a:xfrm>
            <a:off x="467544" y="4705107"/>
            <a:ext cx="4896544" cy="18312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61950" indent="-271463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350" dirty="0" smtClean="0">
                <a:latin typeface="Franklin Gothic Book"/>
                <a:cs typeface="Franklin Gothic Book"/>
              </a:rPr>
              <a:t>Anàlisi de programes de cooperació internacional, centrada en qüestions relacionades amb la sostenibilitat </a:t>
            </a:r>
          </a:p>
          <a:p>
            <a:pPr marL="361950" indent="-271463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350" dirty="0" smtClean="0">
                <a:latin typeface="Franklin Gothic Book"/>
                <a:cs typeface="Franklin Gothic Book"/>
              </a:rPr>
              <a:t>Definició d’indicadors i d’indicadors agregats per supervisar i avaluar el sector</a:t>
            </a:r>
            <a:endParaRPr lang="ca-ES" sz="1350" strike="sngStrike" dirty="0" smtClean="0">
              <a:solidFill>
                <a:srgbClr val="007BC0"/>
              </a:solidFill>
              <a:latin typeface="Franklin Gothic Book"/>
              <a:cs typeface="Franklin Gothic Book"/>
            </a:endParaRPr>
          </a:p>
          <a:p>
            <a:pPr marL="361950" indent="-271463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350" dirty="0" smtClean="0">
                <a:latin typeface="Franklin Gothic Book"/>
                <a:cs typeface="Franklin Gothic Book"/>
              </a:rPr>
              <a:t>Desenvolupament de metodologies per a la recollida de dades de camp </a:t>
            </a:r>
            <a:endParaRPr lang="ca-ES" sz="1350" dirty="0" smtClean="0">
              <a:solidFill>
                <a:srgbClr val="007BC0"/>
              </a:solidFill>
              <a:latin typeface="Franklin Gothic Book"/>
              <a:cs typeface="Franklin Gothic Book"/>
            </a:endParaRPr>
          </a:p>
          <a:p>
            <a:pPr marL="361950" indent="-271463" algn="just">
              <a:spcAft>
                <a:spcPts val="2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ca-ES" sz="1350" dirty="0" smtClean="0">
                <a:latin typeface="Franklin Gothic Book"/>
                <a:cs typeface="Franklin Gothic Book"/>
              </a:rPr>
              <a:t>Anàlisi de mecanismes i desenvolupament d’eines basades en el context per donar suport a la presa de decisions local</a:t>
            </a:r>
          </a:p>
        </p:txBody>
      </p:sp>
      <p:pic>
        <p:nvPicPr>
          <p:cNvPr id="85" name="24 Imagen" descr="Cov Index_HB.jpg"/>
          <p:cNvPicPr>
            <a:picLocks noChangeAspect="1"/>
          </p:cNvPicPr>
          <p:nvPr/>
        </p:nvPicPr>
        <p:blipFill>
          <a:blip r:embed="rId5" cstate="print"/>
          <a:srcRect l="16544" t="27586" r="21416" b="31035"/>
          <a:stretch>
            <a:fillRect/>
          </a:stretch>
        </p:blipFill>
        <p:spPr>
          <a:xfrm>
            <a:off x="683568" y="2924944"/>
            <a:ext cx="1368152" cy="12893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QuadreDeText 22"/>
          <p:cNvSpPr txBox="1"/>
          <p:nvPr/>
        </p:nvSpPr>
        <p:spPr>
          <a:xfrm>
            <a:off x="5580112" y="5661248"/>
            <a:ext cx="3024336" cy="86946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GB" sz="12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Estudi de casos a </a:t>
            </a:r>
            <a:r>
              <a:rPr lang="ca-ES" sz="1200" b="1" dirty="0" smtClean="0">
                <a:latin typeface="Franklin Gothic Book"/>
                <a:cs typeface="Franklin Gothic Book"/>
              </a:rPr>
              <a:t>Nicaragua</a:t>
            </a:r>
            <a:r>
              <a:rPr lang="ca-ES" sz="1200" dirty="0" smtClean="0">
                <a:latin typeface="Franklin Gothic Book"/>
                <a:cs typeface="Franklin Gothic Book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ca-ES" sz="1200" kern="0" dirty="0" smtClean="0">
                <a:latin typeface="Franklin Gothic Book"/>
                <a:ea typeface="ヒラギノ角ゴ Pro W3" charset="-128"/>
                <a:cs typeface="Franklin Gothic Book"/>
              </a:rPr>
              <a:t>Desenvolupament de metodologies per mesurar l’accés a l’aigua i a la sanitat basades en el marc dels Drets Humans</a:t>
            </a:r>
            <a:endParaRPr lang="ca-ES" sz="1200" dirty="0">
              <a:latin typeface="Franklin Gothic Book"/>
              <a:cs typeface="Franklin Gothic Book"/>
            </a:endParaRPr>
          </a:p>
        </p:txBody>
      </p:sp>
      <p:cxnSp>
        <p:nvCxnSpPr>
          <p:cNvPr id="36" name="Connector angular 35"/>
          <p:cNvCxnSpPr/>
          <p:nvPr/>
        </p:nvCxnSpPr>
        <p:spPr>
          <a:xfrm>
            <a:off x="683568" y="2708920"/>
            <a:ext cx="7920880" cy="1872208"/>
          </a:xfrm>
          <a:prstGeom prst="bentConnector3">
            <a:avLst>
              <a:gd name="adj1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QuadreDeText 57"/>
          <p:cNvSpPr txBox="1"/>
          <p:nvPr/>
        </p:nvSpPr>
        <p:spPr>
          <a:xfrm>
            <a:off x="5580112" y="4797152"/>
            <a:ext cx="3024336" cy="86946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ca-ES" sz="1200" dirty="0" smtClean="0">
                <a:latin typeface="Franklin Gothic Book"/>
                <a:cs typeface="Franklin Gothic Book"/>
              </a:rPr>
              <a:t>Estudi de casos </a:t>
            </a:r>
            <a:r>
              <a:rPr lang="ca-ES" sz="1200" b="1" dirty="0" smtClean="0">
                <a:latin typeface="Franklin Gothic Book"/>
                <a:cs typeface="Franklin Gothic Book"/>
              </a:rPr>
              <a:t>a Kenya</a:t>
            </a:r>
            <a:endParaRPr lang="ca-ES" sz="1200" dirty="0" smtClean="0">
              <a:latin typeface="Franklin Gothic Book"/>
              <a:cs typeface="Franklin Gothic Book"/>
            </a:endParaRPr>
          </a:p>
          <a:p>
            <a:r>
              <a:rPr lang="ca-ES" sz="1200" dirty="0" smtClean="0">
                <a:latin typeface="Franklin Gothic Book"/>
                <a:cs typeface="Franklin Gothic Book"/>
              </a:rPr>
              <a:t>Desenvolupament d’un pla d’acció per al subministrament de serveis WASH als districtes de Homa Bay i Suba</a:t>
            </a:r>
            <a:endParaRPr lang="ca-ES" sz="1200" dirty="0">
              <a:latin typeface="Franklin Gothic Book"/>
              <a:cs typeface="Franklin Gothic Book"/>
            </a:endParaRPr>
          </a:p>
        </p:txBody>
      </p:sp>
      <p:grpSp>
        <p:nvGrpSpPr>
          <p:cNvPr id="4" name="Agrupa 27"/>
          <p:cNvGrpSpPr/>
          <p:nvPr/>
        </p:nvGrpSpPr>
        <p:grpSpPr>
          <a:xfrm>
            <a:off x="539552" y="1100207"/>
            <a:ext cx="8064896" cy="3336905"/>
            <a:chOff x="1331640" y="1244223"/>
            <a:chExt cx="8064896" cy="3336905"/>
          </a:xfrm>
        </p:grpSpPr>
        <p:sp>
          <p:nvSpPr>
            <p:cNvPr id="77" name="QuadreDeText 76"/>
            <p:cNvSpPr txBox="1"/>
            <p:nvPr/>
          </p:nvSpPr>
          <p:spPr>
            <a:xfrm>
              <a:off x="1331640" y="1244223"/>
              <a:ext cx="6120680" cy="13926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1600" dirty="0" smtClean="0">
                  <a:solidFill>
                    <a:srgbClr val="007BC0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600" dirty="0" smtClean="0">
                  <a:solidFill>
                    <a:srgbClr val="007BC0"/>
                  </a:solidFill>
                  <a:latin typeface="Franklin Gothic Book"/>
                  <a:cs typeface="Franklin Gothic Book"/>
                </a:rPr>
                <a:t>GESTIÓ DELS RECURSOS HÍDRICS (GRH)</a:t>
              </a:r>
            </a:p>
            <a:p>
              <a:pPr marL="361950" indent="-180000" algn="just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ca-ES" sz="1400" dirty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400" dirty="0" smtClean="0">
                  <a:latin typeface="Franklin Gothic Book"/>
                  <a:cs typeface="Franklin Gothic Book"/>
                </a:rPr>
                <a:t>Anàlisi de la GRH i governança ambiental </a:t>
              </a:r>
            </a:p>
            <a:p>
              <a:pPr marL="361950" indent="-180000" algn="just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ca-ES" sz="1400" dirty="0" smtClean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400" dirty="0" smtClean="0">
                  <a:latin typeface="Franklin Gothic Book"/>
                  <a:cs typeface="Franklin Gothic Book"/>
                </a:rPr>
                <a:t>Modelització hidrològica sobre aigua, sediments i contaminants</a:t>
              </a:r>
            </a:p>
            <a:p>
              <a:pPr marL="361950" indent="-180000" algn="just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ca-ES" sz="1400" dirty="0" smtClean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400" dirty="0" smtClean="0">
                  <a:latin typeface="Franklin Gothic Book"/>
                  <a:cs typeface="Franklin Gothic Book"/>
                </a:rPr>
                <a:t>Monitoratge ambiental de la qualitat ecològica dels rius i de la presència</a:t>
              </a:r>
            </a:p>
            <a:p>
              <a:pPr marL="181950" algn="just">
                <a:spcAft>
                  <a:spcPts val="300"/>
                </a:spcAft>
              </a:pPr>
              <a:r>
                <a:rPr lang="ca-ES" sz="1400" dirty="0" smtClean="0">
                  <a:latin typeface="Franklin Gothic Book"/>
                  <a:cs typeface="Franklin Gothic Book"/>
                </a:rPr>
                <a:t>     de microminerals en rius (aigua i sediments)</a:t>
              </a:r>
              <a:endParaRPr lang="ca-ES" sz="1400" dirty="0">
                <a:latin typeface="Franklin Gothic Book"/>
                <a:cs typeface="Franklin Gothic Book"/>
              </a:endParaRPr>
            </a:p>
          </p:txBody>
        </p:sp>
        <p:sp>
          <p:nvSpPr>
            <p:cNvPr id="24" name="QuadreDeText 23"/>
            <p:cNvSpPr txBox="1"/>
            <p:nvPr/>
          </p:nvSpPr>
          <p:spPr>
            <a:xfrm>
              <a:off x="5796136" y="3857853"/>
              <a:ext cx="3600400" cy="7232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GB" sz="1200" dirty="0" smtClean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200" dirty="0" smtClean="0">
                  <a:latin typeface="Franklin Gothic Book"/>
                  <a:cs typeface="Franklin Gothic Book"/>
                </a:rPr>
                <a:t>Estudis de casos a </a:t>
              </a:r>
              <a:r>
                <a:rPr lang="ca-ES" sz="1200" b="1" dirty="0" smtClean="0">
                  <a:latin typeface="Franklin Gothic Book"/>
                  <a:cs typeface="Franklin Gothic Book"/>
                </a:rPr>
                <a:t>Etiòpia</a:t>
              </a:r>
              <a:r>
                <a:rPr lang="ca-ES" sz="1200" dirty="0" smtClean="0">
                  <a:latin typeface="Franklin Gothic Book"/>
                  <a:cs typeface="Franklin Gothic Book"/>
                </a:rPr>
                <a:t> i </a:t>
              </a:r>
              <a:r>
                <a:rPr lang="ca-ES" sz="1200" b="1" dirty="0" smtClean="0">
                  <a:latin typeface="Franklin Gothic Book"/>
                  <a:cs typeface="Franklin Gothic Book"/>
                </a:rPr>
                <a:t>Moçambic</a:t>
              </a:r>
              <a:r>
                <a:rPr lang="ca-ES" sz="1200" dirty="0" smtClean="0">
                  <a:latin typeface="Franklin Gothic Book"/>
                  <a:cs typeface="Franklin Gothic Book"/>
                </a:rPr>
                <a:t> </a:t>
              </a:r>
            </a:p>
            <a:p>
              <a:pPr>
                <a:spcAft>
                  <a:spcPts val="300"/>
                </a:spcAft>
              </a:pPr>
              <a:r>
                <a:rPr lang="ca-E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/>
                  <a:cs typeface="Franklin Gothic Book"/>
                </a:rPr>
                <a:t>Avaluació de la governança hídrica i ambiental </a:t>
              </a:r>
            </a:p>
            <a:p>
              <a:r>
                <a:rPr lang="ca-E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/>
                  <a:cs typeface="Franklin Gothic Book"/>
                </a:rPr>
                <a:t>Calcular l’impacte dels diferents usos de l’aigua</a:t>
              </a:r>
              <a:endParaRPr lang="ca-ES" sz="1200" dirty="0">
                <a:latin typeface="Franklin Gothic Book"/>
                <a:cs typeface="Franklin Gothic Book"/>
              </a:endParaRPr>
            </a:p>
          </p:txBody>
        </p:sp>
        <p:sp>
          <p:nvSpPr>
            <p:cNvPr id="25" name="QuadreDeText 24"/>
            <p:cNvSpPr txBox="1"/>
            <p:nvPr/>
          </p:nvSpPr>
          <p:spPr>
            <a:xfrm>
              <a:off x="5796136" y="2768441"/>
              <a:ext cx="3600400" cy="10926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ca-ES" sz="1200" dirty="0" smtClean="0">
                  <a:solidFill>
                    <a:schemeClr val="accent1"/>
                  </a:solidFill>
                  <a:latin typeface="Franklin Gothic Book"/>
                  <a:cs typeface="Franklin Gothic Book"/>
                </a:rPr>
                <a:t> </a:t>
              </a:r>
              <a:r>
                <a:rPr lang="ca-ES" sz="1200" dirty="0" smtClean="0">
                  <a:latin typeface="Franklin Gothic Book"/>
                  <a:cs typeface="Franklin Gothic Book"/>
                </a:rPr>
                <a:t>Estudis de casos al </a:t>
              </a:r>
              <a:r>
                <a:rPr lang="ca-ES" sz="1200" b="1" dirty="0" smtClean="0">
                  <a:latin typeface="Franklin Gothic Book"/>
                  <a:cs typeface="Franklin Gothic Book"/>
                </a:rPr>
                <a:t>Perú i Bolívia </a:t>
              </a:r>
            </a:p>
            <a:p>
              <a:pPr>
                <a:spcAft>
                  <a:spcPts val="300"/>
                </a:spcAft>
              </a:pPr>
              <a:r>
                <a:rPr lang="ca-ES" sz="1200" dirty="0" smtClean="0">
                  <a:latin typeface="Franklin Gothic Book"/>
                  <a:cs typeface="Franklin Gothic Book"/>
                </a:rPr>
                <a:t>Avaluar com els canvis d’ús del terreny afecten la disponibilitat d’aigua</a:t>
              </a:r>
            </a:p>
            <a:p>
              <a:pPr>
                <a:spcAft>
                  <a:spcPts val="300"/>
                </a:spcAft>
              </a:pPr>
              <a:r>
                <a:rPr lang="ca-ES" sz="1200" dirty="0" smtClean="0">
                  <a:latin typeface="Franklin Gothic Book"/>
                  <a:cs typeface="Franklin Gothic Book"/>
                </a:rPr>
                <a:t>Calcular com afecta la contaminació de la part superior en tota la conca </a:t>
              </a:r>
              <a:endParaRPr lang="ca-ES" sz="1200" dirty="0">
                <a:latin typeface="Franklin Gothic Book"/>
                <a:cs typeface="Franklin Gothic Book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876256" y="1124744"/>
            <a:ext cx="1728192" cy="1368152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 dirty="0">
              <a:latin typeface="Franklin Gothic Book"/>
              <a:cs typeface="Franklin Gothic Book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924944"/>
            <a:ext cx="1944216" cy="1336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Agrupa 26"/>
          <p:cNvGrpSpPr/>
          <p:nvPr/>
        </p:nvGrpSpPr>
        <p:grpSpPr>
          <a:xfrm>
            <a:off x="6732240" y="344269"/>
            <a:ext cx="1872208" cy="636459"/>
            <a:chOff x="7020272" y="344269"/>
            <a:chExt cx="1872208" cy="636459"/>
          </a:xfrm>
        </p:grpSpPr>
        <p:sp>
          <p:nvSpPr>
            <p:cNvPr id="28" name="QuadreDeText 27"/>
            <p:cNvSpPr txBox="1"/>
            <p:nvPr/>
          </p:nvSpPr>
          <p:spPr>
            <a:xfrm>
              <a:off x="7020272" y="344269"/>
              <a:ext cx="18722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2600" b="1" dirty="0" smtClean="0">
                  <a:solidFill>
                    <a:srgbClr val="007BC0"/>
                  </a:solidFill>
                  <a:latin typeface="Franklin Gothic Demi" pitchFamily="34" charset="0"/>
                </a:rPr>
                <a:t>Recerca</a:t>
              </a:r>
              <a:endParaRPr lang="ca-ES" sz="2600" b="1" dirty="0">
                <a:solidFill>
                  <a:srgbClr val="007BC0"/>
                </a:solidFill>
                <a:latin typeface="Franklin Gothic Demi" pitchFamily="34" charset="0"/>
              </a:endParaRPr>
            </a:p>
          </p:txBody>
        </p:sp>
        <p:sp>
          <p:nvSpPr>
            <p:cNvPr id="29" name="Rectangle arrodonit 28"/>
            <p:cNvSpPr/>
            <p:nvPr/>
          </p:nvSpPr>
          <p:spPr>
            <a:xfrm>
              <a:off x="7450065" y="764704"/>
              <a:ext cx="1442415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1600" cap="small" dirty="0">
                  <a:solidFill>
                    <a:srgbClr val="007BC0"/>
                  </a:solidFill>
                  <a:latin typeface="Franklin Gothic Demi Cond" pitchFamily="34" charset="0"/>
                </a:rPr>
                <a:t>AIGUA</a:t>
              </a:r>
              <a:endParaRPr lang="ca-ES" sz="1600" cap="small" dirty="0">
                <a:solidFill>
                  <a:srgbClr val="007B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67544" y="4355812"/>
            <a:ext cx="370992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ca-ES" dirty="0">
                <a:solidFill>
                  <a:srgbClr val="007BC0"/>
                </a:solidFill>
                <a:latin typeface="Franklin Gothic Book"/>
                <a:cs typeface="Franklin Gothic Book"/>
              </a:rPr>
              <a:t>AIGUA, SANITAT I HIGIENE (WASH) </a:t>
            </a:r>
            <a:endParaRPr lang="ca-ES" sz="300" dirty="0">
              <a:solidFill>
                <a:srgbClr val="007BC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719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292080" y="4664748"/>
            <a:ext cx="3456384" cy="2028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3528" y="4664748"/>
            <a:ext cx="4824536" cy="2028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827584" y="1061735"/>
            <a:ext cx="7200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GB" sz="1200" dirty="0" smtClean="0">
                <a:latin typeface="Franklin Gothic Book"/>
                <a:cs typeface="Franklin Gothic Book"/>
              </a:rPr>
              <a:t> </a:t>
            </a:r>
            <a:r>
              <a:rPr lang="ca-E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REUTILITZACIÓ DE L’AIGUA</a:t>
            </a:r>
          </a:p>
          <a:p>
            <a:pPr marL="180000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4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Projecte</a:t>
            </a:r>
            <a:r>
              <a:rPr lang="ca-ES" sz="14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Palestine for European Research Area (FP7, va començar el 2009)</a:t>
            </a:r>
          </a:p>
          <a:p>
            <a:pPr marL="180000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4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Projecte</a:t>
            </a:r>
            <a:r>
              <a:rPr lang="ca-ES" sz="14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Capacity Building for Direct Water Reuse in the </a:t>
            </a:r>
            <a:r>
              <a:rPr lang="ca-ES" sz="1400" b="1" dirty="0" smtClean="0">
                <a:latin typeface="Franklin Gothic Book"/>
                <a:cs typeface="Franklin Gothic Book"/>
              </a:rPr>
              <a:t>Mediterranean Area </a:t>
            </a:r>
            <a:r>
              <a:rPr lang="ca-ES" sz="1400" dirty="0" smtClean="0">
                <a:latin typeface="Franklin Gothic Book"/>
                <a:cs typeface="Franklin Gothic Book"/>
              </a:rPr>
              <a:t>(FP7, va començar el 2010)</a:t>
            </a:r>
          </a:p>
          <a:p>
            <a:pPr marL="180000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4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400" dirty="0" smtClean="0">
                <a:latin typeface="Franklin Gothic Book"/>
                <a:cs typeface="Franklin Gothic Book"/>
              </a:rPr>
              <a:t>Projecte Morocco Research Advance in ICT for Water (FP7, va començar el 2012)</a:t>
            </a:r>
            <a:endParaRPr lang="ca-ES" sz="1400" dirty="0">
              <a:latin typeface="Franklin Gothic Book"/>
              <a:cs typeface="Franklin Gothic Book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20140"/>
            <a:ext cx="3168352" cy="138935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363" y="2946146"/>
            <a:ext cx="3141410" cy="126334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1158363" y="2601779"/>
            <a:ext cx="27619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5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TRACTAMENT D’AIGÜES GRISES</a:t>
            </a:r>
            <a:endParaRPr lang="en-GB" sz="1600" cap="small" dirty="0">
              <a:solidFill>
                <a:srgbClr val="007BC0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1374387" y="4242290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>
                <a:latin typeface="Franklin Gothic Book"/>
                <a:cs typeface="Franklin Gothic Book"/>
              </a:rPr>
              <a:t>Diagrama de bioreactor de membrana</a:t>
            </a:r>
            <a:endParaRPr lang="ca-ES" sz="900" dirty="0">
              <a:latin typeface="Franklin Gothic Book"/>
              <a:cs typeface="Franklin Gothic Book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5004048" y="4242290"/>
            <a:ext cx="2520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>
                <a:latin typeface="Franklin Gothic Book"/>
                <a:cs typeface="Franklin Gothic Book"/>
              </a:rPr>
              <a:t>Índex de DQO abans i després del tractament</a:t>
            </a:r>
            <a:endParaRPr lang="ca-ES" sz="900" dirty="0">
              <a:latin typeface="Franklin Gothic Book"/>
              <a:cs typeface="Franklin Gothic Book"/>
            </a:endParaRPr>
          </a:p>
        </p:txBody>
      </p:sp>
      <p:grpSp>
        <p:nvGrpSpPr>
          <p:cNvPr id="14" name="Agrupa 13"/>
          <p:cNvGrpSpPr/>
          <p:nvPr/>
        </p:nvGrpSpPr>
        <p:grpSpPr>
          <a:xfrm>
            <a:off x="6660232" y="332656"/>
            <a:ext cx="1944216" cy="648072"/>
            <a:chOff x="6732240" y="332656"/>
            <a:chExt cx="1944216" cy="648072"/>
          </a:xfrm>
        </p:grpSpPr>
        <p:sp>
          <p:nvSpPr>
            <p:cNvPr id="15" name="QuadreDeText 14"/>
            <p:cNvSpPr txBox="1"/>
            <p:nvPr/>
          </p:nvSpPr>
          <p:spPr>
            <a:xfrm>
              <a:off x="6732240" y="332656"/>
              <a:ext cx="19442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2600" b="1" dirty="0" smtClean="0">
                  <a:solidFill>
                    <a:srgbClr val="007BC0"/>
                  </a:solidFill>
                  <a:latin typeface="Franklin Gothic Demi" pitchFamily="34" charset="0"/>
                </a:rPr>
                <a:t>Recerca</a:t>
              </a:r>
              <a:endParaRPr lang="ca-ES" sz="2600" b="1" dirty="0">
                <a:solidFill>
                  <a:srgbClr val="007BC0"/>
                </a:solidFill>
                <a:latin typeface="Franklin Gothic Demi" pitchFamily="34" charset="0"/>
              </a:endParaRPr>
            </a:p>
          </p:txBody>
        </p:sp>
        <p:sp>
          <p:nvSpPr>
            <p:cNvPr id="16" name="Rectangle arrodonit 15"/>
            <p:cNvSpPr/>
            <p:nvPr/>
          </p:nvSpPr>
          <p:spPr>
            <a:xfrm>
              <a:off x="7596120" y="764704"/>
              <a:ext cx="1080336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1600" cap="small" dirty="0" smtClean="0">
                  <a:solidFill>
                    <a:srgbClr val="007BC0"/>
                  </a:solidFill>
                  <a:latin typeface="Franklin Gothic Demi Cond" pitchFamily="34" charset="0"/>
                </a:rPr>
                <a:t>AIGUA</a:t>
              </a:r>
              <a:endParaRPr lang="ca-ES" sz="1600" cap="small" dirty="0">
                <a:solidFill>
                  <a:srgbClr val="007BC0"/>
                </a:solidFill>
              </a:endParaRPr>
            </a:p>
          </p:txBody>
        </p:sp>
      </p:grpSp>
      <p:cxnSp>
        <p:nvCxnSpPr>
          <p:cNvPr id="20" name="Connector angular 19"/>
          <p:cNvCxnSpPr/>
          <p:nvPr/>
        </p:nvCxnSpPr>
        <p:spPr>
          <a:xfrm>
            <a:off x="539552" y="3356992"/>
            <a:ext cx="7992888" cy="1152128"/>
          </a:xfrm>
          <a:prstGeom prst="bentConnector3">
            <a:avLst>
              <a:gd name="adj1" fmla="val 51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 41"/>
          <p:cNvGrpSpPr/>
          <p:nvPr/>
        </p:nvGrpSpPr>
        <p:grpSpPr>
          <a:xfrm>
            <a:off x="251520" y="4664749"/>
            <a:ext cx="4684170" cy="2028711"/>
            <a:chOff x="395536" y="1250033"/>
            <a:chExt cx="4684170" cy="2028711"/>
          </a:xfrm>
        </p:grpSpPr>
        <p:sp>
          <p:nvSpPr>
            <p:cNvPr id="22" name="QuadreDeText 103"/>
            <p:cNvSpPr txBox="1"/>
            <p:nvPr/>
          </p:nvSpPr>
          <p:spPr>
            <a:xfrm>
              <a:off x="395536" y="1250033"/>
              <a:ext cx="45365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1300" cap="small" dirty="0" smtClean="0">
                  <a:latin typeface="Franklin Gothic Book"/>
                  <a:cs typeface="Franklin Gothic Book"/>
                </a:rPr>
                <a:t>PLA INTEGRAL PER A LA RESTAURACIÓ AMBIENTAL DEL MORRO DE MORAVIA, MEDELLÍN, </a:t>
              </a:r>
              <a:r>
                <a:rPr lang="ca-ES" sz="1300" b="1" cap="small" dirty="0" smtClean="0">
                  <a:latin typeface="Franklin Gothic Book"/>
                  <a:cs typeface="Franklin Gothic Book"/>
                </a:rPr>
                <a:t>COLÒMBIA</a:t>
              </a:r>
              <a:r>
                <a:rPr lang="ca-ES" sz="1300" cap="small" dirty="0" smtClean="0">
                  <a:latin typeface="Franklin Gothic Book"/>
                  <a:cs typeface="Franklin Gothic Book"/>
                </a:rPr>
                <a:t> </a:t>
              </a:r>
              <a:endParaRPr lang="ca-ES" sz="1300" b="1" cap="small" dirty="0">
                <a:latin typeface="Franklin Gothic Book"/>
                <a:cs typeface="Franklin Gothic Book"/>
              </a:endParaRPr>
            </a:p>
          </p:txBody>
        </p:sp>
        <p:pic>
          <p:nvPicPr>
            <p:cNvPr id="23" name="Imatge 106" descr="Morro Moravi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3688" y="1814484"/>
              <a:ext cx="1224136" cy="81405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6" descr="http://cus.upc.edu/imatges/IMG_192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1814484"/>
              <a:ext cx="1080119" cy="81008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QuadreDeText 114"/>
            <p:cNvSpPr txBox="1"/>
            <p:nvPr/>
          </p:nvSpPr>
          <p:spPr>
            <a:xfrm>
              <a:off x="611560" y="2678580"/>
              <a:ext cx="244827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00" dirty="0" smtClean="0">
                  <a:latin typeface="Franklin Gothic Book"/>
                  <a:cs typeface="Franklin Gothic Book"/>
                </a:rPr>
                <a:t>Recuperació social, econòmica i ambiental mitjançant la creació de jardins públics</a:t>
              </a:r>
              <a:endParaRPr lang="ca-ES" sz="1100" dirty="0">
                <a:latin typeface="Franklin Gothic Book"/>
                <a:cs typeface="Franklin Gothic Book"/>
              </a:endParaRPr>
            </a:p>
          </p:txBody>
        </p:sp>
        <p:pic>
          <p:nvPicPr>
            <p:cNvPr id="26" name="Imatge 116" descr="lixiviado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9832" y="2002422"/>
              <a:ext cx="2019874" cy="1036198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Agrupa 35"/>
          <p:cNvGrpSpPr/>
          <p:nvPr/>
        </p:nvGrpSpPr>
        <p:grpSpPr>
          <a:xfrm>
            <a:off x="5292080" y="4664749"/>
            <a:ext cx="3316018" cy="2028711"/>
            <a:chOff x="5580112" y="4924576"/>
            <a:chExt cx="3316018" cy="2028711"/>
          </a:xfrm>
        </p:grpSpPr>
        <p:pic>
          <p:nvPicPr>
            <p:cNvPr id="28" name="Imatge 131" descr="http://www.aquasost.com/images/imagenes%20AQUASOST/proyectos/2011-Irece-Bahia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24128" y="5399638"/>
              <a:ext cx="953135" cy="95313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QuadreDeText 132"/>
            <p:cNvSpPr txBox="1"/>
            <p:nvPr/>
          </p:nvSpPr>
          <p:spPr>
            <a:xfrm>
              <a:off x="5580112" y="4924576"/>
              <a:ext cx="33160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1300" cap="small" dirty="0" smtClean="0">
                  <a:latin typeface="Franklin Gothic Book"/>
                  <a:cs typeface="Franklin Gothic Book"/>
                </a:rPr>
                <a:t>PROTOTIP DE PARC DE GESTIÓ HÍDRICA SOSTENIBLE. ETE HOUSING, IREÇÊ, </a:t>
              </a:r>
              <a:r>
                <a:rPr lang="ca-ES" sz="1300" b="1" cap="small" dirty="0" smtClean="0">
                  <a:latin typeface="Franklin Gothic Book"/>
                  <a:cs typeface="Franklin Gothic Book"/>
                </a:rPr>
                <a:t>BRASIL</a:t>
              </a:r>
              <a:endParaRPr lang="ca-ES" sz="1300" b="1" dirty="0">
                <a:latin typeface="Franklin Gothic Book"/>
                <a:cs typeface="Franklin Gothic Book"/>
              </a:endParaRPr>
            </a:p>
          </p:txBody>
        </p:sp>
        <p:sp>
          <p:nvSpPr>
            <p:cNvPr id="30" name="QuadreDeText 133"/>
            <p:cNvSpPr txBox="1"/>
            <p:nvPr/>
          </p:nvSpPr>
          <p:spPr>
            <a:xfrm>
              <a:off x="5652120" y="6353123"/>
              <a:ext cx="32403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a-ES" sz="1100" dirty="0" smtClean="0">
                  <a:latin typeface="Franklin Gothic Book"/>
                  <a:cs typeface="Franklin Gothic Book"/>
                </a:rPr>
                <a:t>Gestió sostenible i reutilització d’aigües residuals tractades per seguretat alimentària en regions semiàrides del Brasil</a:t>
              </a:r>
              <a:endParaRPr lang="ca-ES" sz="1100" dirty="0">
                <a:latin typeface="Franklin Gothic Book"/>
                <a:cs typeface="Franklin Gothic Book"/>
              </a:endParaRPr>
            </a:p>
          </p:txBody>
        </p:sp>
        <p:pic>
          <p:nvPicPr>
            <p:cNvPr id="31" name="Imatge 138" descr="WCFS.jp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64288" y="5559453"/>
              <a:ext cx="1295713" cy="79367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Rectangle 3"/>
          <p:cNvSpPr/>
          <p:nvPr/>
        </p:nvSpPr>
        <p:spPr bwMode="auto">
          <a:xfrm>
            <a:off x="251520" y="4581128"/>
            <a:ext cx="4752528" cy="21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467544" y="1124744"/>
            <a:ext cx="4320480" cy="2646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dirty="0" smtClean="0">
                <a:latin typeface="Franklin Gothic Book"/>
                <a:cs typeface="Franklin Gothic Book"/>
              </a:rPr>
              <a:t> </a:t>
            </a:r>
            <a:r>
              <a:rPr lang="ca-E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ENERGIA SOSTENIBLE</a:t>
            </a:r>
          </a:p>
          <a:p>
            <a:pPr marL="180000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Tecnologies de generació d’energia adequada per al desenvolupament humà</a:t>
            </a:r>
          </a:p>
          <a:p>
            <a:pPr marL="360000" lvl="2">
              <a:spcAft>
                <a:spcPts val="600"/>
              </a:spcAft>
              <a:buFont typeface="Arial" pitchFamily="34" charset="0"/>
              <a:buChar char="•"/>
            </a:pPr>
            <a:r>
              <a:rPr lang="ca-ES" sz="1200" dirty="0" smtClean="0">
                <a:latin typeface="Franklin Gothic Book"/>
                <a:cs typeface="Franklin Gothic Book"/>
              </a:rPr>
              <a:t> Generació d’electricitat (sistemes microeòlics, gasificació de biomassa, microxarxes i sistemes híbrids) </a:t>
            </a:r>
          </a:p>
          <a:p>
            <a:pPr marL="360000" lvl="2">
              <a:spcAft>
                <a:spcPts val="600"/>
              </a:spcAft>
              <a:buFont typeface="Arial" pitchFamily="34" charset="0"/>
              <a:buChar char="•"/>
            </a:pPr>
            <a:r>
              <a:rPr lang="ca-ES" sz="1200" dirty="0" smtClean="0">
                <a:latin typeface="Franklin Gothic Book"/>
                <a:cs typeface="Franklin Gothic Book"/>
              </a:rPr>
              <a:t> Combustibles nets (producció de biogàs)</a:t>
            </a:r>
          </a:p>
          <a:p>
            <a:pPr marL="180000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Millora i suport de les capacitats en l’àmbit local </a:t>
            </a:r>
          </a:p>
          <a:p>
            <a:pPr marL="180000">
              <a:spcAft>
                <a:spcPts val="600"/>
              </a:spcAft>
              <a:buFont typeface="Wingdings" pitchFamily="2" charset="2"/>
              <a:buChar char="§"/>
            </a:pPr>
            <a:r>
              <a:rPr lang="ca-ES" sz="12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Programes d’electrificació rural</a:t>
            </a:r>
          </a:p>
          <a:p>
            <a:pPr marL="360000">
              <a:spcAft>
                <a:spcPts val="600"/>
              </a:spcAft>
              <a:buFont typeface="Arial" pitchFamily="34" charset="0"/>
              <a:buChar char="•"/>
            </a:pPr>
            <a:r>
              <a:rPr lang="ca-ES" sz="1200" dirty="0" smtClean="0">
                <a:latin typeface="Franklin Gothic Book"/>
                <a:cs typeface="Franklin Gothic Book"/>
              </a:rPr>
              <a:t> Metodologies de planificació i d’intervenció, incloent-hi la valoració de recursos energètics locals i l’avaluació de la demanda</a:t>
            </a:r>
            <a:endParaRPr lang="ca-ES" sz="1200" dirty="0">
              <a:latin typeface="Franklin Gothic Book"/>
              <a:cs typeface="Franklin Gothic Book"/>
            </a:endParaRPr>
          </a:p>
        </p:txBody>
      </p:sp>
      <p:pic>
        <p:nvPicPr>
          <p:cNvPr id="19" name="Imatge 18" descr="S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20074"/>
            <a:ext cx="2664296" cy="2105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</p:pic>
      <p:pic>
        <p:nvPicPr>
          <p:cNvPr id="20" name="Imatge 19" descr="SE2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420073"/>
            <a:ext cx="2952328" cy="21013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1" name="QuadreDeText 20"/>
          <p:cNvSpPr txBox="1"/>
          <p:nvPr/>
        </p:nvSpPr>
        <p:spPr>
          <a:xfrm>
            <a:off x="179512" y="4098558"/>
            <a:ext cx="13321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600" cap="small" dirty="0" smtClean="0">
                <a:solidFill>
                  <a:srgbClr val="0070C0"/>
                </a:solidFill>
                <a:latin typeface="Franklin Gothic Book"/>
                <a:cs typeface="Franklin Gothic Book"/>
              </a:rPr>
              <a:t>PROJECTES</a:t>
            </a:r>
            <a:endParaRPr lang="ca-ES" sz="1600" cap="small" dirty="0">
              <a:solidFill>
                <a:srgbClr val="0070C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7" name="QuadreDeText 26"/>
          <p:cNvSpPr txBox="1"/>
          <p:nvPr/>
        </p:nvSpPr>
        <p:spPr>
          <a:xfrm>
            <a:off x="5148064" y="125172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cap="small" dirty="0" smtClean="0">
                <a:solidFill>
                  <a:srgbClr val="007BC0"/>
                </a:solidFill>
                <a:latin typeface="Franklin Gothic Book"/>
                <a:cs typeface="Franklin Gothic Book"/>
              </a:rPr>
              <a:t>ESTUDIS DE CASOS A L’ÀFRICA</a:t>
            </a:r>
            <a:endParaRPr lang="ca-ES" sz="1600" cap="small" dirty="0">
              <a:solidFill>
                <a:srgbClr val="007BC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0" name="QuadreDeText 29"/>
          <p:cNvSpPr txBox="1"/>
          <p:nvPr/>
        </p:nvSpPr>
        <p:spPr>
          <a:xfrm>
            <a:off x="5220072" y="1539754"/>
            <a:ext cx="3456384" cy="24237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</a:t>
            </a:r>
            <a:r>
              <a:rPr lang="ca-ES" sz="1200" dirty="0" smtClean="0">
                <a:latin typeface="Franklin Gothic Book"/>
                <a:cs typeface="Franklin Gothic Book"/>
              </a:rPr>
              <a:t>Millora de l’Accés a l’Energia a l’Àfrica Rural Subsahariana</a:t>
            </a:r>
          </a:p>
          <a:p>
            <a:pPr marL="720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ca-ES" sz="1200" dirty="0" smtClean="0">
                <a:latin typeface="Franklin Gothic Book"/>
                <a:cs typeface="Franklin Gothic Book"/>
              </a:rPr>
              <a:t> Identificació i planificació dels projectes d’energia renovable a Ghana, Moçambic i </a:t>
            </a:r>
            <a:r>
              <a:rPr lang="ca-ES" sz="1200" b="1" dirty="0" smtClean="0">
                <a:latin typeface="Franklin Gothic Book"/>
                <a:cs typeface="Franklin Gothic Book"/>
              </a:rPr>
              <a:t>Kenya</a:t>
            </a:r>
          </a:p>
          <a:p>
            <a:pPr marL="72000" lvl="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ca-ES" sz="1200" dirty="0" smtClean="0">
                <a:latin typeface="Franklin Gothic Book"/>
                <a:cs typeface="Franklin Gothic Book"/>
              </a:rPr>
              <a:t> Valoració de l’ús potencial d’energia renovable en projectes de microxarxes en àrees rurals de </a:t>
            </a:r>
            <a:r>
              <a:rPr lang="ca-ES" sz="1200" b="1" dirty="0" smtClean="0">
                <a:latin typeface="Franklin Gothic Book"/>
                <a:cs typeface="Franklin Gothic Book"/>
              </a:rPr>
              <a:t>Ghana</a:t>
            </a:r>
          </a:p>
          <a:p>
            <a:pPr marL="72000"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ca-ES" sz="1200" dirty="0" smtClean="0">
                <a:latin typeface="Franklin Gothic Book"/>
                <a:cs typeface="Franklin Gothic Book"/>
              </a:rPr>
              <a:t> Promoció del desenvolupament de l’agricultura en àrees que no estan connectades a una xarxa mitjançant l’ús de tecnologies de producció de bioenergia i altres fonts renovables d’energia, a </a:t>
            </a:r>
            <a:r>
              <a:rPr lang="ca-ES" sz="1200" b="1" dirty="0" smtClean="0">
                <a:latin typeface="Franklin Gothic Book"/>
                <a:cs typeface="Franklin Gothic Book"/>
              </a:rPr>
              <a:t>Moçambic</a:t>
            </a:r>
            <a:endParaRPr lang="ca-ES" sz="1200" b="1" dirty="0">
              <a:latin typeface="Franklin Gothic Book"/>
              <a:cs typeface="Franklin Gothic Book"/>
            </a:endParaRPr>
          </a:p>
        </p:txBody>
      </p:sp>
      <p:cxnSp>
        <p:nvCxnSpPr>
          <p:cNvPr id="36" name="Connector angular 35"/>
          <p:cNvCxnSpPr/>
          <p:nvPr/>
        </p:nvCxnSpPr>
        <p:spPr>
          <a:xfrm flipV="1">
            <a:off x="5220072" y="1539754"/>
            <a:ext cx="3420000" cy="2448272"/>
          </a:xfrm>
          <a:prstGeom prst="bentConnector3">
            <a:avLst>
              <a:gd name="adj1" fmla="val 178"/>
            </a:avLst>
          </a:prstGeom>
          <a:ln w="12700">
            <a:solidFill>
              <a:srgbClr val="007B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8183" t="24606" r="19091" b="18701"/>
          <a:stretch>
            <a:fillRect/>
          </a:stretch>
        </p:blipFill>
        <p:spPr bwMode="auto">
          <a:xfrm>
            <a:off x="5940152" y="4420074"/>
            <a:ext cx="3028396" cy="2080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2" name="Agrupa 21"/>
          <p:cNvGrpSpPr/>
          <p:nvPr/>
        </p:nvGrpSpPr>
        <p:grpSpPr>
          <a:xfrm>
            <a:off x="6732240" y="332656"/>
            <a:ext cx="1872208" cy="648072"/>
            <a:chOff x="7020272" y="332656"/>
            <a:chExt cx="1872208" cy="648072"/>
          </a:xfrm>
        </p:grpSpPr>
        <p:sp>
          <p:nvSpPr>
            <p:cNvPr id="24" name="QuadreDeText 23"/>
            <p:cNvSpPr txBox="1"/>
            <p:nvPr/>
          </p:nvSpPr>
          <p:spPr>
            <a:xfrm>
              <a:off x="7020272" y="332656"/>
              <a:ext cx="18722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2600" b="1" dirty="0" smtClean="0">
                  <a:solidFill>
                    <a:srgbClr val="007BC0"/>
                  </a:solidFill>
                  <a:latin typeface="Franklin Gothic Demi" pitchFamily="34" charset="0"/>
                </a:rPr>
                <a:t>Recerca</a:t>
              </a:r>
              <a:endParaRPr lang="ca-ES" sz="2600" b="1" dirty="0">
                <a:solidFill>
                  <a:srgbClr val="007BC0"/>
                </a:solidFill>
                <a:latin typeface="Franklin Gothic Demi" pitchFamily="34" charset="0"/>
              </a:endParaRPr>
            </a:p>
          </p:txBody>
        </p:sp>
        <p:sp>
          <p:nvSpPr>
            <p:cNvPr id="25" name="Rectangle arrodonit 24"/>
            <p:cNvSpPr/>
            <p:nvPr/>
          </p:nvSpPr>
          <p:spPr>
            <a:xfrm>
              <a:off x="7236296" y="764704"/>
              <a:ext cx="165618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1600" cap="small" dirty="0" smtClean="0">
                  <a:solidFill>
                    <a:srgbClr val="007BC0"/>
                  </a:solidFill>
                  <a:latin typeface="Franklin Gothic Demi Cond" pitchFamily="34" charset="0"/>
                </a:rPr>
                <a:t>ENERGIA</a:t>
              </a:r>
              <a:endParaRPr lang="ca-ES" sz="1600" cap="small" dirty="0">
                <a:solidFill>
                  <a:srgbClr val="007B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4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atroUPC201112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elU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>
        <a:spAutoFit/>
      </a:bodyPr>
      <a:lstStyle>
        <a:defPPr>
          <a:defRPr sz="3200" b="1" dirty="0" err="1">
            <a:solidFill>
              <a:srgbClr val="993366"/>
            </a:solidFill>
          </a:defRPr>
        </a:defPPr>
      </a:lstStyle>
    </a:spDef>
  </a:objectDefaults>
  <a:extraClrSchemeLst>
    <a:extraClrScheme>
      <a:clrScheme name="modelU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3487</Words>
  <Application>Microsoft Office PowerPoint</Application>
  <PresentationFormat>Presentació en pantalla (4:3)</PresentationFormat>
  <Paragraphs>397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22</vt:i4>
      </vt:variant>
    </vt:vector>
  </HeadingPairs>
  <TitlesOfParts>
    <vt:vector size="23" baseType="lpstr">
      <vt:lpstr>1_patroUPC201112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UPC</dc:creator>
  <cp:lastModifiedBy>UPC</cp:lastModifiedBy>
  <cp:revision>131</cp:revision>
  <cp:lastPrinted>2013-04-25T08:18:55Z</cp:lastPrinted>
  <dcterms:created xsi:type="dcterms:W3CDTF">2013-02-15T13:57:33Z</dcterms:created>
  <dcterms:modified xsi:type="dcterms:W3CDTF">2013-04-25T14:58:45Z</dcterms:modified>
</cp:coreProperties>
</file>